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sldIdLst>
    <p:sldId id="259" r:id="rId2"/>
    <p:sldId id="261" r:id="rId3"/>
    <p:sldId id="262" r:id="rId4"/>
    <p:sldId id="263" r:id="rId5"/>
    <p:sldId id="272" r:id="rId6"/>
    <p:sldId id="273" r:id="rId7"/>
    <p:sldId id="274" r:id="rId8"/>
    <p:sldId id="275" r:id="rId9"/>
    <p:sldId id="276" r:id="rId10"/>
    <p:sldId id="271" r:id="rId11"/>
    <p:sldId id="277" r:id="rId12"/>
    <p:sldId id="279" r:id="rId13"/>
    <p:sldId id="278" r:id="rId14"/>
    <p:sldId id="280" r:id="rId15"/>
    <p:sldId id="281" r:id="rId16"/>
    <p:sldId id="282" r:id="rId17"/>
    <p:sldId id="283" r:id="rId18"/>
    <p:sldId id="284" r:id="rId19"/>
    <p:sldId id="285" r:id="rId20"/>
    <p:sldId id="286" r:id="rId21"/>
    <p:sldId id="287" r:id="rId22"/>
    <p:sldId id="289" r:id="rId23"/>
    <p:sldId id="288" r:id="rId24"/>
    <p:sldId id="291" r:id="rId25"/>
    <p:sldId id="293" r:id="rId26"/>
    <p:sldId id="292"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992832F5-EA01-48E5-B403-87E193F50680}">
          <p14:sldIdLst>
            <p14:sldId id="259"/>
          </p14:sldIdLst>
        </p14:section>
        <p14:section name="Project Overview" id="{087866C3-7028-482C-8D34-6BF5363FBD75}">
          <p14:sldIdLst>
            <p14:sldId id="261"/>
          </p14:sldIdLst>
        </p14:section>
        <p14:section name="Status Update" id="{521DEF98-8796-4632-831A-16252E9A6054}">
          <p14:sldIdLst>
            <p14:sldId id="262"/>
            <p14:sldId id="263"/>
          </p14:sldIdLst>
        </p14:section>
        <p14:section name="Timeline" id="{CF24EBA6-C924-424D-AC31-A4B9992A87E0}">
          <p14:sldIdLst>
            <p14:sldId id="264"/>
            <p14:sldId id="266"/>
            <p14:sldId id="271"/>
          </p14:sldIdLst>
        </p14:section>
        <p14:section name="Next Steps and Action Items" id="{C24C98EC-938D-4034-8DB8-5E8DBF16E3CB}">
          <p14:sldIdLst>
            <p14:sldId id="267"/>
            <p14:sldId id="268"/>
          </p14:sldIdLst>
        </p14:section>
        <p14:section name="Appendix" id="{E35CCD6A-2288-476E-BC93-C75323AE1F32}">
          <p14:sldIdLst>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1"/>
    </p:ext>
    <p:ext uri="{D31A062A-798A-4329-ABDD-BBA856620510}">
      <p14:defaultImageDpi xmlns=""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50" autoAdjust="0"/>
    <p:restoredTop sz="86364" autoAdjust="0"/>
  </p:normalViewPr>
  <p:slideViewPr>
    <p:cSldViewPr>
      <p:cViewPr>
        <p:scale>
          <a:sx n="103" d="100"/>
          <a:sy n="103" d="100"/>
        </p:scale>
        <p:origin x="-1854" y="-78"/>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BD982B-F274-4BA3-8F19-028AA15117A4}" type="doc">
      <dgm:prSet loTypeId="urn:microsoft.com/office/officeart/2005/8/layout/hProcess11" loCatId="process" qsTypeId="urn:microsoft.com/office/officeart/2005/8/quickstyle/3d1" qsCatId="3D" csTypeId="urn:microsoft.com/office/officeart/2005/8/colors/colorful3" csCatId="colorful" phldr="1"/>
      <dgm:spPr/>
      <dgm:t>
        <a:bodyPr/>
        <a:lstStyle/>
        <a:p>
          <a:endParaRPr lang="en-US"/>
        </a:p>
      </dgm:t>
    </dgm:pt>
    <dgm:pt modelId="{7BF07599-40A3-43F8-B74C-B9C9D197B9C8}">
      <dgm:prSet phldrT="[Text]" custT="1"/>
      <dgm:spPr/>
      <dgm:t>
        <a:bodyPr/>
        <a:lstStyle/>
        <a:p>
          <a:pPr>
            <a:lnSpc>
              <a:spcPts val="2600"/>
            </a:lnSpc>
          </a:pPr>
          <a:r>
            <a:rPr lang="en-US" sz="2000" b="1" i="0" dirty="0" smtClean="0">
              <a:latin typeface="Tahoma" pitchFamily="34" charset="0"/>
              <a:ea typeface="Tahoma" pitchFamily="34" charset="0"/>
              <a:cs typeface="Tahoma" pitchFamily="34" charset="0"/>
            </a:rPr>
            <a:t>1. Thesis Statement</a:t>
          </a:r>
          <a:endParaRPr lang="en-US" sz="2000" i="0" dirty="0">
            <a:latin typeface="Tahoma" pitchFamily="34" charset="0"/>
            <a:ea typeface="Tahoma" pitchFamily="34" charset="0"/>
            <a:cs typeface="Tahoma" pitchFamily="34" charset="0"/>
          </a:endParaRPr>
        </a:p>
      </dgm:t>
    </dgm:pt>
    <dgm:pt modelId="{05A33227-C3A2-40A7-900E-1D070E545DAC}" type="parTrans" cxnId="{B0DAC2FD-EDA1-441B-A845-0C1964D6B924}">
      <dgm:prSet/>
      <dgm:spPr/>
      <dgm:t>
        <a:bodyPr/>
        <a:lstStyle/>
        <a:p>
          <a:endParaRPr lang="en-US" sz="2800"/>
        </a:p>
      </dgm:t>
    </dgm:pt>
    <dgm:pt modelId="{347A4B58-92E3-49B2-BBF5-15BF5A0F478B}" type="sibTrans" cxnId="{B0DAC2FD-EDA1-441B-A845-0C1964D6B924}">
      <dgm:prSet/>
      <dgm:spPr/>
      <dgm:t>
        <a:bodyPr/>
        <a:lstStyle/>
        <a:p>
          <a:endParaRPr lang="en-US" sz="2800"/>
        </a:p>
      </dgm:t>
    </dgm:pt>
    <dgm:pt modelId="{964A18CD-1B5D-4A7E-B182-2927E17348E0}">
      <dgm:prSet phldrT="[Text]" custT="1"/>
      <dgm:spPr/>
      <dgm:t>
        <a:bodyPr/>
        <a:lstStyle/>
        <a:p>
          <a:pPr>
            <a:lnSpc>
              <a:spcPts val="2600"/>
            </a:lnSpc>
          </a:pPr>
          <a:r>
            <a:rPr lang="en-US" sz="2000" b="1" i="0" dirty="0" smtClean="0">
              <a:latin typeface="Tahoma" pitchFamily="34" charset="0"/>
              <a:ea typeface="Tahoma" pitchFamily="34" charset="0"/>
              <a:cs typeface="Tahoma" pitchFamily="34" charset="0"/>
            </a:rPr>
            <a:t>2. Specific Details</a:t>
          </a:r>
          <a:endParaRPr lang="en-US" sz="2000" dirty="0">
            <a:latin typeface="Times New Roman" pitchFamily="18" charset="0"/>
            <a:cs typeface="Times New Roman" pitchFamily="18" charset="0"/>
          </a:endParaRPr>
        </a:p>
      </dgm:t>
    </dgm:pt>
    <dgm:pt modelId="{90C13AAE-4246-46D9-9B6E-D27D7FCA92D1}" type="parTrans" cxnId="{57D1E1FE-AB13-4507-B39B-15BDE576AB21}">
      <dgm:prSet/>
      <dgm:spPr/>
      <dgm:t>
        <a:bodyPr/>
        <a:lstStyle/>
        <a:p>
          <a:endParaRPr lang="en-US" sz="2800"/>
        </a:p>
      </dgm:t>
    </dgm:pt>
    <dgm:pt modelId="{63F601AF-EA35-4E0A-A9D9-C60ACFB6BC55}" type="sibTrans" cxnId="{57D1E1FE-AB13-4507-B39B-15BDE576AB21}">
      <dgm:prSet/>
      <dgm:spPr/>
      <dgm:t>
        <a:bodyPr/>
        <a:lstStyle/>
        <a:p>
          <a:endParaRPr lang="en-US" sz="2800"/>
        </a:p>
      </dgm:t>
    </dgm:pt>
    <dgm:pt modelId="{25761703-EE26-4CA8-B049-3F157889CE06}">
      <dgm:prSet phldrT="[Text]" custT="1"/>
      <dgm:spPr/>
      <dgm:t>
        <a:bodyPr/>
        <a:lstStyle/>
        <a:p>
          <a:pPr>
            <a:lnSpc>
              <a:spcPct val="100000"/>
            </a:lnSpc>
          </a:pPr>
          <a:r>
            <a:rPr lang="en-US" sz="2000" b="1" i="0" dirty="0" smtClean="0">
              <a:latin typeface="Tahoma" pitchFamily="34" charset="0"/>
              <a:ea typeface="Tahoma" pitchFamily="34" charset="0"/>
              <a:cs typeface="Tahoma" pitchFamily="34" charset="0"/>
            </a:rPr>
            <a:t>3. Organizing &amp;</a:t>
          </a:r>
        </a:p>
        <a:p>
          <a:pPr>
            <a:lnSpc>
              <a:spcPct val="100000"/>
            </a:lnSpc>
          </a:pPr>
          <a:r>
            <a:rPr lang="en-US" sz="2000" b="1" i="0" dirty="0" smtClean="0">
              <a:latin typeface="Tahoma" pitchFamily="34" charset="0"/>
              <a:ea typeface="Tahoma" pitchFamily="34" charset="0"/>
              <a:cs typeface="Tahoma" pitchFamily="34" charset="0"/>
            </a:rPr>
            <a:t>Connecting</a:t>
          </a:r>
          <a:endParaRPr lang="en-US" sz="2000" dirty="0">
            <a:latin typeface="Times New Roman" pitchFamily="18" charset="0"/>
            <a:cs typeface="Times New Roman" pitchFamily="18" charset="0"/>
          </a:endParaRPr>
        </a:p>
      </dgm:t>
    </dgm:pt>
    <dgm:pt modelId="{5EE1D751-E7E3-4E30-AC49-4C8227478F52}" type="parTrans" cxnId="{B4023F34-1758-4145-893F-044E6D16D52E}">
      <dgm:prSet/>
      <dgm:spPr/>
      <dgm:t>
        <a:bodyPr/>
        <a:lstStyle/>
        <a:p>
          <a:endParaRPr lang="en-US" sz="2800"/>
        </a:p>
      </dgm:t>
    </dgm:pt>
    <dgm:pt modelId="{B74F6A51-714F-4AA7-B42B-E7F20847B954}" type="sibTrans" cxnId="{B4023F34-1758-4145-893F-044E6D16D52E}">
      <dgm:prSet/>
      <dgm:spPr/>
      <dgm:t>
        <a:bodyPr/>
        <a:lstStyle/>
        <a:p>
          <a:endParaRPr lang="en-US" sz="2800"/>
        </a:p>
      </dgm:t>
    </dgm:pt>
    <dgm:pt modelId="{E731978B-F94B-47D7-AFDE-5668EE8523C9}">
      <dgm:prSet custT="1"/>
      <dgm:spPr/>
      <dgm:t>
        <a:bodyPr/>
        <a:lstStyle/>
        <a:p>
          <a:pPr>
            <a:lnSpc>
              <a:spcPct val="100000"/>
            </a:lnSpc>
          </a:pPr>
          <a:r>
            <a:rPr lang="en-US" sz="2000" b="1" i="0" dirty="0" smtClean="0">
              <a:latin typeface="Tahoma" pitchFamily="34" charset="0"/>
              <a:ea typeface="Tahoma" pitchFamily="34" charset="0"/>
              <a:cs typeface="Tahoma" pitchFamily="34" charset="0"/>
            </a:rPr>
            <a:t>4. Revising </a:t>
          </a:r>
        </a:p>
        <a:p>
          <a:pPr>
            <a:lnSpc>
              <a:spcPct val="100000"/>
            </a:lnSpc>
          </a:pPr>
          <a:r>
            <a:rPr lang="en-US" sz="2000" b="1" i="0" dirty="0" smtClean="0">
              <a:latin typeface="Tahoma" pitchFamily="34" charset="0"/>
              <a:ea typeface="Tahoma" pitchFamily="34" charset="0"/>
              <a:cs typeface="Tahoma" pitchFamily="34" charset="0"/>
            </a:rPr>
            <a:t>&amp; Editing</a:t>
          </a:r>
          <a:endParaRPr lang="en-US" sz="2000" dirty="0">
            <a:latin typeface="Times New Roman" pitchFamily="18" charset="0"/>
            <a:cs typeface="Times New Roman" pitchFamily="18" charset="0"/>
          </a:endParaRPr>
        </a:p>
      </dgm:t>
    </dgm:pt>
    <dgm:pt modelId="{347D0D83-196D-4ACE-95D8-CD164212347B}" type="parTrans" cxnId="{4F7CA4AE-94FE-4378-A583-281ED01F3A26}">
      <dgm:prSet/>
      <dgm:spPr/>
      <dgm:t>
        <a:bodyPr/>
        <a:lstStyle/>
        <a:p>
          <a:endParaRPr lang="en-US" sz="2800"/>
        </a:p>
      </dgm:t>
    </dgm:pt>
    <dgm:pt modelId="{EE1B103E-6B40-4F05-8FE6-0D6F6D6931A3}" type="sibTrans" cxnId="{4F7CA4AE-94FE-4378-A583-281ED01F3A26}">
      <dgm:prSet/>
      <dgm:spPr/>
      <dgm:t>
        <a:bodyPr/>
        <a:lstStyle/>
        <a:p>
          <a:endParaRPr lang="en-US" sz="2800"/>
        </a:p>
      </dgm:t>
    </dgm:pt>
    <dgm:pt modelId="{EEF78DF5-8555-476E-9DA5-D85EF5BED6E8}" type="pres">
      <dgm:prSet presAssocID="{8BBD982B-F274-4BA3-8F19-028AA15117A4}" presName="Name0" presStyleCnt="0">
        <dgm:presLayoutVars>
          <dgm:dir/>
          <dgm:resizeHandles val="exact"/>
        </dgm:presLayoutVars>
      </dgm:prSet>
      <dgm:spPr/>
      <dgm:t>
        <a:bodyPr/>
        <a:lstStyle/>
        <a:p>
          <a:endParaRPr lang="en-US"/>
        </a:p>
      </dgm:t>
    </dgm:pt>
    <dgm:pt modelId="{026FE858-264F-439B-A7F3-F2D942865AB2}" type="pres">
      <dgm:prSet presAssocID="{8BBD982B-F274-4BA3-8F19-028AA15117A4}" presName="arrow" presStyleLbl="bgShp" presStyleIdx="0" presStyleCnt="1" custScaleY="86066" custLinFactNeighborX="-1766" custLinFactNeighborY="0"/>
      <dgm:spPr/>
      <dgm:t>
        <a:bodyPr/>
        <a:lstStyle/>
        <a:p>
          <a:endParaRPr lang="en-US"/>
        </a:p>
      </dgm:t>
    </dgm:pt>
    <dgm:pt modelId="{87E660A6-41AE-47B5-B5DB-2BCA0E69D34C}" type="pres">
      <dgm:prSet presAssocID="{8BBD982B-F274-4BA3-8F19-028AA15117A4}" presName="points" presStyleCnt="0"/>
      <dgm:spPr/>
      <dgm:t>
        <a:bodyPr/>
        <a:lstStyle/>
        <a:p>
          <a:endParaRPr lang="en-US"/>
        </a:p>
      </dgm:t>
    </dgm:pt>
    <dgm:pt modelId="{37CB465F-30A1-4518-9EE2-375040D01803}" type="pres">
      <dgm:prSet presAssocID="{7BF07599-40A3-43F8-B74C-B9C9D197B9C8}" presName="compositeA" presStyleCnt="0"/>
      <dgm:spPr/>
      <dgm:t>
        <a:bodyPr/>
        <a:lstStyle/>
        <a:p>
          <a:endParaRPr lang="en-US"/>
        </a:p>
      </dgm:t>
    </dgm:pt>
    <dgm:pt modelId="{AA799FD6-0207-48F1-ADAD-3355FC46945A}" type="pres">
      <dgm:prSet presAssocID="{7BF07599-40A3-43F8-B74C-B9C9D197B9C8}" presName="textA" presStyleLbl="revTx" presStyleIdx="0" presStyleCnt="4" custScaleX="179678" custScaleY="80328" custLinFactNeighborX="-208" custLinFactNeighborY="15574">
        <dgm:presLayoutVars>
          <dgm:bulletEnabled val="1"/>
        </dgm:presLayoutVars>
      </dgm:prSet>
      <dgm:spPr/>
      <dgm:t>
        <a:bodyPr/>
        <a:lstStyle/>
        <a:p>
          <a:endParaRPr lang="en-US"/>
        </a:p>
      </dgm:t>
    </dgm:pt>
    <dgm:pt modelId="{40536B13-5617-411F-BE63-A67F88290066}" type="pres">
      <dgm:prSet presAssocID="{7BF07599-40A3-43F8-B74C-B9C9D197B9C8}" presName="circleA" presStyleLbl="node1" presStyleIdx="0" presStyleCnt="4"/>
      <dgm:spPr/>
      <dgm:t>
        <a:bodyPr/>
        <a:lstStyle/>
        <a:p>
          <a:endParaRPr lang="en-US"/>
        </a:p>
      </dgm:t>
    </dgm:pt>
    <dgm:pt modelId="{0CC89B04-9CEF-4869-B0CA-58C2AD8B8485}" type="pres">
      <dgm:prSet presAssocID="{7BF07599-40A3-43F8-B74C-B9C9D197B9C8}" presName="spaceA" presStyleCnt="0"/>
      <dgm:spPr/>
      <dgm:t>
        <a:bodyPr/>
        <a:lstStyle/>
        <a:p>
          <a:endParaRPr lang="en-US"/>
        </a:p>
      </dgm:t>
    </dgm:pt>
    <dgm:pt modelId="{D085B67C-45D3-460A-9664-56A29A600847}" type="pres">
      <dgm:prSet presAssocID="{347A4B58-92E3-49B2-BBF5-15BF5A0F478B}" presName="space" presStyleCnt="0"/>
      <dgm:spPr/>
      <dgm:t>
        <a:bodyPr/>
        <a:lstStyle/>
        <a:p>
          <a:endParaRPr lang="en-US"/>
        </a:p>
      </dgm:t>
    </dgm:pt>
    <dgm:pt modelId="{09DFFEDB-7062-4AE6-A12C-C10D24F8F5AA}" type="pres">
      <dgm:prSet presAssocID="{964A18CD-1B5D-4A7E-B182-2927E17348E0}" presName="compositeB" presStyleCnt="0"/>
      <dgm:spPr/>
      <dgm:t>
        <a:bodyPr/>
        <a:lstStyle/>
        <a:p>
          <a:endParaRPr lang="en-US"/>
        </a:p>
      </dgm:t>
    </dgm:pt>
    <dgm:pt modelId="{6C4584D8-4BEC-45D8-BF53-95F5FB761D06}" type="pres">
      <dgm:prSet presAssocID="{964A18CD-1B5D-4A7E-B182-2927E17348E0}" presName="textB" presStyleLbl="revTx" presStyleIdx="1" presStyleCnt="4" custScaleX="174870" custLinFactNeighborX="-11200" custLinFactNeighborY="-2459">
        <dgm:presLayoutVars>
          <dgm:bulletEnabled val="1"/>
        </dgm:presLayoutVars>
      </dgm:prSet>
      <dgm:spPr/>
      <dgm:t>
        <a:bodyPr/>
        <a:lstStyle/>
        <a:p>
          <a:endParaRPr lang="en-US"/>
        </a:p>
      </dgm:t>
    </dgm:pt>
    <dgm:pt modelId="{C572D6EF-B61D-42B7-AE89-70B64669FED2}" type="pres">
      <dgm:prSet presAssocID="{964A18CD-1B5D-4A7E-B182-2927E17348E0}" presName="circleB" presStyleLbl="node1" presStyleIdx="1" presStyleCnt="4"/>
      <dgm:spPr/>
      <dgm:t>
        <a:bodyPr/>
        <a:lstStyle/>
        <a:p>
          <a:endParaRPr lang="en-US"/>
        </a:p>
      </dgm:t>
    </dgm:pt>
    <dgm:pt modelId="{B28D9186-FA55-40ED-80AF-72E3004B87AE}" type="pres">
      <dgm:prSet presAssocID="{964A18CD-1B5D-4A7E-B182-2927E17348E0}" presName="spaceB" presStyleCnt="0"/>
      <dgm:spPr/>
      <dgm:t>
        <a:bodyPr/>
        <a:lstStyle/>
        <a:p>
          <a:endParaRPr lang="en-US"/>
        </a:p>
      </dgm:t>
    </dgm:pt>
    <dgm:pt modelId="{50243AC6-D906-4840-AD97-5C1D75B769B9}" type="pres">
      <dgm:prSet presAssocID="{63F601AF-EA35-4E0A-A9D9-C60ACFB6BC55}" presName="space" presStyleCnt="0"/>
      <dgm:spPr/>
      <dgm:t>
        <a:bodyPr/>
        <a:lstStyle/>
        <a:p>
          <a:endParaRPr lang="en-US"/>
        </a:p>
      </dgm:t>
    </dgm:pt>
    <dgm:pt modelId="{35371866-428A-4E11-B6FC-0182E3D73103}" type="pres">
      <dgm:prSet presAssocID="{25761703-EE26-4CA8-B049-3F157889CE06}" presName="compositeA" presStyleCnt="0"/>
      <dgm:spPr/>
      <dgm:t>
        <a:bodyPr/>
        <a:lstStyle/>
        <a:p>
          <a:endParaRPr lang="en-US"/>
        </a:p>
      </dgm:t>
    </dgm:pt>
    <dgm:pt modelId="{5E3B8E9D-BC81-4E4F-9ACC-A20F37470DE3}" type="pres">
      <dgm:prSet presAssocID="{25761703-EE26-4CA8-B049-3F157889CE06}" presName="textA" presStyleLbl="revTx" presStyleIdx="2" presStyleCnt="4" custScaleX="262766" custScaleY="104918">
        <dgm:presLayoutVars>
          <dgm:bulletEnabled val="1"/>
        </dgm:presLayoutVars>
      </dgm:prSet>
      <dgm:spPr/>
      <dgm:t>
        <a:bodyPr/>
        <a:lstStyle/>
        <a:p>
          <a:endParaRPr lang="en-US"/>
        </a:p>
      </dgm:t>
    </dgm:pt>
    <dgm:pt modelId="{F134D718-41DE-4EC6-89B3-1BC0F2118D8D}" type="pres">
      <dgm:prSet presAssocID="{25761703-EE26-4CA8-B049-3F157889CE06}" presName="circleA" presStyleLbl="node1" presStyleIdx="2" presStyleCnt="4"/>
      <dgm:spPr/>
      <dgm:t>
        <a:bodyPr/>
        <a:lstStyle/>
        <a:p>
          <a:endParaRPr lang="en-US"/>
        </a:p>
      </dgm:t>
    </dgm:pt>
    <dgm:pt modelId="{C092028C-1B4F-45E2-AB17-28912BEB14C5}" type="pres">
      <dgm:prSet presAssocID="{25761703-EE26-4CA8-B049-3F157889CE06}" presName="spaceA" presStyleCnt="0"/>
      <dgm:spPr/>
      <dgm:t>
        <a:bodyPr/>
        <a:lstStyle/>
        <a:p>
          <a:endParaRPr lang="en-US"/>
        </a:p>
      </dgm:t>
    </dgm:pt>
    <dgm:pt modelId="{1E2E6F51-926B-4F03-9367-6D351E425C88}" type="pres">
      <dgm:prSet presAssocID="{B74F6A51-714F-4AA7-B42B-E7F20847B954}" presName="space" presStyleCnt="0"/>
      <dgm:spPr/>
      <dgm:t>
        <a:bodyPr/>
        <a:lstStyle/>
        <a:p>
          <a:endParaRPr lang="en-US"/>
        </a:p>
      </dgm:t>
    </dgm:pt>
    <dgm:pt modelId="{CD509ED5-03A1-4B9C-B534-6F814AA44F4D}" type="pres">
      <dgm:prSet presAssocID="{E731978B-F94B-47D7-AFDE-5668EE8523C9}" presName="compositeB" presStyleCnt="0"/>
      <dgm:spPr/>
      <dgm:t>
        <a:bodyPr/>
        <a:lstStyle/>
        <a:p>
          <a:endParaRPr lang="en-US"/>
        </a:p>
      </dgm:t>
    </dgm:pt>
    <dgm:pt modelId="{CC9E38FE-BB68-46C2-BB82-E10F260603D4}" type="pres">
      <dgm:prSet presAssocID="{E731978B-F94B-47D7-AFDE-5668EE8523C9}" presName="textB" presStyleLbl="revTx" presStyleIdx="3" presStyleCnt="4" custScaleX="158544" custLinFactNeighborX="-2342" custLinFactNeighborY="-2459">
        <dgm:presLayoutVars>
          <dgm:bulletEnabled val="1"/>
        </dgm:presLayoutVars>
      </dgm:prSet>
      <dgm:spPr/>
      <dgm:t>
        <a:bodyPr/>
        <a:lstStyle/>
        <a:p>
          <a:endParaRPr lang="en-US"/>
        </a:p>
      </dgm:t>
    </dgm:pt>
    <dgm:pt modelId="{0E7EB6B7-19A7-4A3E-B4B9-2E001F38EFC6}" type="pres">
      <dgm:prSet presAssocID="{E731978B-F94B-47D7-AFDE-5668EE8523C9}" presName="circleB" presStyleLbl="node1" presStyleIdx="3" presStyleCnt="4"/>
      <dgm:spPr/>
      <dgm:t>
        <a:bodyPr/>
        <a:lstStyle/>
        <a:p>
          <a:endParaRPr lang="en-US"/>
        </a:p>
      </dgm:t>
    </dgm:pt>
    <dgm:pt modelId="{75FA7B76-ECBC-491B-BF17-1B5DC3384E4E}" type="pres">
      <dgm:prSet presAssocID="{E731978B-F94B-47D7-AFDE-5668EE8523C9}" presName="spaceB" presStyleCnt="0"/>
      <dgm:spPr/>
      <dgm:t>
        <a:bodyPr/>
        <a:lstStyle/>
        <a:p>
          <a:endParaRPr lang="en-US"/>
        </a:p>
      </dgm:t>
    </dgm:pt>
  </dgm:ptLst>
  <dgm:cxnLst>
    <dgm:cxn modelId="{05A762CA-2338-49E7-9143-C61E7B8538EC}" type="presOf" srcId="{25761703-EE26-4CA8-B049-3F157889CE06}" destId="{5E3B8E9D-BC81-4E4F-9ACC-A20F37470DE3}" srcOrd="0" destOrd="0" presId="urn:microsoft.com/office/officeart/2005/8/layout/hProcess11"/>
    <dgm:cxn modelId="{93769B07-ABFE-4B45-833E-5B1A02189767}" type="presOf" srcId="{964A18CD-1B5D-4A7E-B182-2927E17348E0}" destId="{6C4584D8-4BEC-45D8-BF53-95F5FB761D06}" srcOrd="0" destOrd="0" presId="urn:microsoft.com/office/officeart/2005/8/layout/hProcess11"/>
    <dgm:cxn modelId="{30F2B205-4630-411F-AED5-DA0A0AAA52C0}" type="presOf" srcId="{7BF07599-40A3-43F8-B74C-B9C9D197B9C8}" destId="{AA799FD6-0207-48F1-ADAD-3355FC46945A}" srcOrd="0" destOrd="0" presId="urn:microsoft.com/office/officeart/2005/8/layout/hProcess11"/>
    <dgm:cxn modelId="{4F7CA4AE-94FE-4378-A583-281ED01F3A26}" srcId="{8BBD982B-F274-4BA3-8F19-028AA15117A4}" destId="{E731978B-F94B-47D7-AFDE-5668EE8523C9}" srcOrd="3" destOrd="0" parTransId="{347D0D83-196D-4ACE-95D8-CD164212347B}" sibTransId="{EE1B103E-6B40-4F05-8FE6-0D6F6D6931A3}"/>
    <dgm:cxn modelId="{B4023F34-1758-4145-893F-044E6D16D52E}" srcId="{8BBD982B-F274-4BA3-8F19-028AA15117A4}" destId="{25761703-EE26-4CA8-B049-3F157889CE06}" srcOrd="2" destOrd="0" parTransId="{5EE1D751-E7E3-4E30-AC49-4C8227478F52}" sibTransId="{B74F6A51-714F-4AA7-B42B-E7F20847B954}"/>
    <dgm:cxn modelId="{57D1E1FE-AB13-4507-B39B-15BDE576AB21}" srcId="{8BBD982B-F274-4BA3-8F19-028AA15117A4}" destId="{964A18CD-1B5D-4A7E-B182-2927E17348E0}" srcOrd="1" destOrd="0" parTransId="{90C13AAE-4246-46D9-9B6E-D27D7FCA92D1}" sibTransId="{63F601AF-EA35-4E0A-A9D9-C60ACFB6BC55}"/>
    <dgm:cxn modelId="{8836F067-7F89-4643-B69E-B88FECB7DB20}" type="presOf" srcId="{E731978B-F94B-47D7-AFDE-5668EE8523C9}" destId="{CC9E38FE-BB68-46C2-BB82-E10F260603D4}" srcOrd="0" destOrd="0" presId="urn:microsoft.com/office/officeart/2005/8/layout/hProcess11"/>
    <dgm:cxn modelId="{C3671019-4C51-478E-97FD-AA82732B6E21}" type="presOf" srcId="{8BBD982B-F274-4BA3-8F19-028AA15117A4}" destId="{EEF78DF5-8555-476E-9DA5-D85EF5BED6E8}" srcOrd="0" destOrd="0" presId="urn:microsoft.com/office/officeart/2005/8/layout/hProcess11"/>
    <dgm:cxn modelId="{B0DAC2FD-EDA1-441B-A845-0C1964D6B924}" srcId="{8BBD982B-F274-4BA3-8F19-028AA15117A4}" destId="{7BF07599-40A3-43F8-B74C-B9C9D197B9C8}" srcOrd="0" destOrd="0" parTransId="{05A33227-C3A2-40A7-900E-1D070E545DAC}" sibTransId="{347A4B58-92E3-49B2-BBF5-15BF5A0F478B}"/>
    <dgm:cxn modelId="{25119A4D-832A-44E0-8F7F-63F8A237346C}" type="presParOf" srcId="{EEF78DF5-8555-476E-9DA5-D85EF5BED6E8}" destId="{026FE858-264F-439B-A7F3-F2D942865AB2}" srcOrd="0" destOrd="0" presId="urn:microsoft.com/office/officeart/2005/8/layout/hProcess11"/>
    <dgm:cxn modelId="{C592AFA0-ACF9-4382-92B7-04D89830BAB0}" type="presParOf" srcId="{EEF78DF5-8555-476E-9DA5-D85EF5BED6E8}" destId="{87E660A6-41AE-47B5-B5DB-2BCA0E69D34C}" srcOrd="1" destOrd="0" presId="urn:microsoft.com/office/officeart/2005/8/layout/hProcess11"/>
    <dgm:cxn modelId="{804E761A-27A1-4A4D-B9E0-F94C6DA5CB2F}" type="presParOf" srcId="{87E660A6-41AE-47B5-B5DB-2BCA0E69D34C}" destId="{37CB465F-30A1-4518-9EE2-375040D01803}" srcOrd="0" destOrd="0" presId="urn:microsoft.com/office/officeart/2005/8/layout/hProcess11"/>
    <dgm:cxn modelId="{585B43CD-A0FE-485F-9B0B-3112F334F9B0}" type="presParOf" srcId="{37CB465F-30A1-4518-9EE2-375040D01803}" destId="{AA799FD6-0207-48F1-ADAD-3355FC46945A}" srcOrd="0" destOrd="0" presId="urn:microsoft.com/office/officeart/2005/8/layout/hProcess11"/>
    <dgm:cxn modelId="{FEADDDA5-62D2-4FD0-B7E7-C11EEADFC767}" type="presParOf" srcId="{37CB465F-30A1-4518-9EE2-375040D01803}" destId="{40536B13-5617-411F-BE63-A67F88290066}" srcOrd="1" destOrd="0" presId="urn:microsoft.com/office/officeart/2005/8/layout/hProcess11"/>
    <dgm:cxn modelId="{CE37593A-E6DE-4796-BA43-97FA9E8F2490}" type="presParOf" srcId="{37CB465F-30A1-4518-9EE2-375040D01803}" destId="{0CC89B04-9CEF-4869-B0CA-58C2AD8B8485}" srcOrd="2" destOrd="0" presId="urn:microsoft.com/office/officeart/2005/8/layout/hProcess11"/>
    <dgm:cxn modelId="{FF311577-A7C5-4444-AE0F-48FC5283D372}" type="presParOf" srcId="{87E660A6-41AE-47B5-B5DB-2BCA0E69D34C}" destId="{D085B67C-45D3-460A-9664-56A29A600847}" srcOrd="1" destOrd="0" presId="urn:microsoft.com/office/officeart/2005/8/layout/hProcess11"/>
    <dgm:cxn modelId="{6333B0E4-D904-4F38-A5D5-EB844285436D}" type="presParOf" srcId="{87E660A6-41AE-47B5-B5DB-2BCA0E69D34C}" destId="{09DFFEDB-7062-4AE6-A12C-C10D24F8F5AA}" srcOrd="2" destOrd="0" presId="urn:microsoft.com/office/officeart/2005/8/layout/hProcess11"/>
    <dgm:cxn modelId="{DE8BE047-E6D2-4D38-8C33-A2631C3F4087}" type="presParOf" srcId="{09DFFEDB-7062-4AE6-A12C-C10D24F8F5AA}" destId="{6C4584D8-4BEC-45D8-BF53-95F5FB761D06}" srcOrd="0" destOrd="0" presId="urn:microsoft.com/office/officeart/2005/8/layout/hProcess11"/>
    <dgm:cxn modelId="{72F7FA7B-45DB-4F34-9E61-1E0106CA60EC}" type="presParOf" srcId="{09DFFEDB-7062-4AE6-A12C-C10D24F8F5AA}" destId="{C572D6EF-B61D-42B7-AE89-70B64669FED2}" srcOrd="1" destOrd="0" presId="urn:microsoft.com/office/officeart/2005/8/layout/hProcess11"/>
    <dgm:cxn modelId="{279358C8-8951-49A5-9888-2ABDA5A40DB3}" type="presParOf" srcId="{09DFFEDB-7062-4AE6-A12C-C10D24F8F5AA}" destId="{B28D9186-FA55-40ED-80AF-72E3004B87AE}" srcOrd="2" destOrd="0" presId="urn:microsoft.com/office/officeart/2005/8/layout/hProcess11"/>
    <dgm:cxn modelId="{3A80A7FA-C3A3-4FC7-97E6-CB78CB6C1FF2}" type="presParOf" srcId="{87E660A6-41AE-47B5-B5DB-2BCA0E69D34C}" destId="{50243AC6-D906-4840-AD97-5C1D75B769B9}" srcOrd="3" destOrd="0" presId="urn:microsoft.com/office/officeart/2005/8/layout/hProcess11"/>
    <dgm:cxn modelId="{9F96AE71-6BFD-49DC-A18D-6A10151D3E37}" type="presParOf" srcId="{87E660A6-41AE-47B5-B5DB-2BCA0E69D34C}" destId="{35371866-428A-4E11-B6FC-0182E3D73103}" srcOrd="4" destOrd="0" presId="urn:microsoft.com/office/officeart/2005/8/layout/hProcess11"/>
    <dgm:cxn modelId="{7FA4BDD9-4448-4BBC-91E7-09C8293F840C}" type="presParOf" srcId="{35371866-428A-4E11-B6FC-0182E3D73103}" destId="{5E3B8E9D-BC81-4E4F-9ACC-A20F37470DE3}" srcOrd="0" destOrd="0" presId="urn:microsoft.com/office/officeart/2005/8/layout/hProcess11"/>
    <dgm:cxn modelId="{C67350BB-976E-430B-B875-7A3EF61317F2}" type="presParOf" srcId="{35371866-428A-4E11-B6FC-0182E3D73103}" destId="{F134D718-41DE-4EC6-89B3-1BC0F2118D8D}" srcOrd="1" destOrd="0" presId="urn:microsoft.com/office/officeart/2005/8/layout/hProcess11"/>
    <dgm:cxn modelId="{FD9DE702-1D52-4A5C-89C3-4EE988E0EC3C}" type="presParOf" srcId="{35371866-428A-4E11-B6FC-0182E3D73103}" destId="{C092028C-1B4F-45E2-AB17-28912BEB14C5}" srcOrd="2" destOrd="0" presId="urn:microsoft.com/office/officeart/2005/8/layout/hProcess11"/>
    <dgm:cxn modelId="{820FE157-2C7F-42B5-89ED-69AF90021AB0}" type="presParOf" srcId="{87E660A6-41AE-47B5-B5DB-2BCA0E69D34C}" destId="{1E2E6F51-926B-4F03-9367-6D351E425C88}" srcOrd="5" destOrd="0" presId="urn:microsoft.com/office/officeart/2005/8/layout/hProcess11"/>
    <dgm:cxn modelId="{3F6F1EFD-2B3D-4D7B-84F9-F29DDE84D33A}" type="presParOf" srcId="{87E660A6-41AE-47B5-B5DB-2BCA0E69D34C}" destId="{CD509ED5-03A1-4B9C-B534-6F814AA44F4D}" srcOrd="6" destOrd="0" presId="urn:microsoft.com/office/officeart/2005/8/layout/hProcess11"/>
    <dgm:cxn modelId="{8B6DCE31-0A98-4657-A2D8-89485859B36C}" type="presParOf" srcId="{CD509ED5-03A1-4B9C-B534-6F814AA44F4D}" destId="{CC9E38FE-BB68-46C2-BB82-E10F260603D4}" srcOrd="0" destOrd="0" presId="urn:microsoft.com/office/officeart/2005/8/layout/hProcess11"/>
    <dgm:cxn modelId="{D2F72C4A-9983-41B7-9DBC-BB3A890BCC50}" type="presParOf" srcId="{CD509ED5-03A1-4B9C-B534-6F814AA44F4D}" destId="{0E7EB6B7-19A7-4A3E-B4B9-2E001F38EFC6}" srcOrd="1" destOrd="0" presId="urn:microsoft.com/office/officeart/2005/8/layout/hProcess11"/>
    <dgm:cxn modelId="{8A476076-4D73-4457-BBD8-601726E147DF}" type="presParOf" srcId="{CD509ED5-03A1-4B9C-B534-6F814AA44F4D}" destId="{75FA7B76-ECBC-491B-BF17-1B5DC3384E4E}" srcOrd="2" destOrd="0" presId="urn:microsoft.com/office/officeart/2005/8/layout/hProcess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6FE858-264F-439B-A7F3-F2D942865AB2}">
      <dsp:nvSpPr>
        <dsp:cNvPr id="0" name=""/>
        <dsp:cNvSpPr/>
      </dsp:nvSpPr>
      <dsp:spPr>
        <a:xfrm>
          <a:off x="0" y="1523996"/>
          <a:ext cx="8153400" cy="1600207"/>
        </a:xfrm>
        <a:prstGeom prst="notchedRightArrow">
          <a:avLst/>
        </a:prstGeom>
        <a:gradFill rotWithShape="0">
          <a:gsLst>
            <a:gs pos="0">
              <a:schemeClr val="accent3">
                <a:tint val="40000"/>
                <a:hueOff val="0"/>
                <a:satOff val="0"/>
                <a:lumOff val="0"/>
                <a:alphaOff val="0"/>
                <a:tint val="43000"/>
                <a:satMod val="165000"/>
              </a:schemeClr>
            </a:gs>
            <a:gs pos="55000">
              <a:schemeClr val="accent3">
                <a:tint val="40000"/>
                <a:hueOff val="0"/>
                <a:satOff val="0"/>
                <a:lumOff val="0"/>
                <a:alphaOff val="0"/>
                <a:tint val="83000"/>
                <a:satMod val="155000"/>
              </a:schemeClr>
            </a:gs>
            <a:gs pos="100000">
              <a:schemeClr val="accent3">
                <a:tint val="40000"/>
                <a:hueOff val="0"/>
                <a:satOff val="0"/>
                <a:lumOff val="0"/>
                <a:alphaOff val="0"/>
                <a:shade val="85000"/>
              </a:schemeClr>
            </a:gs>
          </a:gsLst>
          <a:path path="circle">
            <a:fillToRect l="-40000" t="-90000" r="140000" b="190000"/>
          </a:path>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A799FD6-0207-48F1-ADAD-3355FC46945A}">
      <dsp:nvSpPr>
        <dsp:cNvPr id="0" name=""/>
        <dsp:cNvSpPr/>
      </dsp:nvSpPr>
      <dsp:spPr>
        <a:xfrm>
          <a:off x="8158" y="381003"/>
          <a:ext cx="1662579" cy="1493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ts val="2600"/>
            </a:lnSpc>
            <a:spcBef>
              <a:spcPct val="0"/>
            </a:spcBef>
            <a:spcAft>
              <a:spcPct val="35000"/>
            </a:spcAft>
          </a:pPr>
          <a:r>
            <a:rPr lang="en-US" sz="2000" b="1" i="0" kern="1200" dirty="0" smtClean="0">
              <a:latin typeface="Tahoma" pitchFamily="34" charset="0"/>
              <a:ea typeface="Tahoma" pitchFamily="34" charset="0"/>
              <a:cs typeface="Tahoma" pitchFamily="34" charset="0"/>
            </a:rPr>
            <a:t>1. Thesis Statement</a:t>
          </a:r>
          <a:endParaRPr lang="en-US" sz="2000" i="0" kern="1200" dirty="0">
            <a:latin typeface="Tahoma" pitchFamily="34" charset="0"/>
            <a:ea typeface="Tahoma" pitchFamily="34" charset="0"/>
            <a:cs typeface="Tahoma" pitchFamily="34" charset="0"/>
          </a:endParaRPr>
        </a:p>
      </dsp:txBody>
      <dsp:txXfrm>
        <a:off x="8158" y="381003"/>
        <a:ext cx="1662579" cy="1493522"/>
      </dsp:txXfrm>
    </dsp:sp>
    <dsp:sp modelId="{40536B13-5617-411F-BE63-A67F88290066}">
      <dsp:nvSpPr>
        <dsp:cNvPr id="0" name=""/>
        <dsp:cNvSpPr/>
      </dsp:nvSpPr>
      <dsp:spPr>
        <a:xfrm>
          <a:off x="608963" y="2000250"/>
          <a:ext cx="464820" cy="464820"/>
        </a:xfrm>
        <a:prstGeom prst="ellipse">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C4584D8-4BEC-45D8-BF53-95F5FB761D06}">
      <dsp:nvSpPr>
        <dsp:cNvPr id="0" name=""/>
        <dsp:cNvSpPr/>
      </dsp:nvSpPr>
      <dsp:spPr>
        <a:xfrm>
          <a:off x="1615293" y="2743200"/>
          <a:ext cx="1618090" cy="185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ts val="2600"/>
            </a:lnSpc>
            <a:spcBef>
              <a:spcPct val="0"/>
            </a:spcBef>
            <a:spcAft>
              <a:spcPct val="35000"/>
            </a:spcAft>
          </a:pPr>
          <a:r>
            <a:rPr lang="en-US" sz="2000" b="1" i="0" kern="1200" dirty="0" smtClean="0">
              <a:latin typeface="Tahoma" pitchFamily="34" charset="0"/>
              <a:ea typeface="Tahoma" pitchFamily="34" charset="0"/>
              <a:cs typeface="Tahoma" pitchFamily="34" charset="0"/>
            </a:rPr>
            <a:t>2. Specific Details</a:t>
          </a:r>
          <a:endParaRPr lang="en-US" sz="2000" kern="1200" dirty="0">
            <a:latin typeface="Times New Roman" pitchFamily="18" charset="0"/>
            <a:cs typeface="Times New Roman" pitchFamily="18" charset="0"/>
          </a:endParaRPr>
        </a:p>
      </dsp:txBody>
      <dsp:txXfrm>
        <a:off x="1615293" y="2743200"/>
        <a:ext cx="1618090" cy="1859280"/>
      </dsp:txXfrm>
    </dsp:sp>
    <dsp:sp modelId="{C572D6EF-B61D-42B7-AE89-70B64669FED2}">
      <dsp:nvSpPr>
        <dsp:cNvPr id="0" name=""/>
        <dsp:cNvSpPr/>
      </dsp:nvSpPr>
      <dsp:spPr>
        <a:xfrm>
          <a:off x="2295563" y="2091690"/>
          <a:ext cx="464820" cy="464820"/>
        </a:xfrm>
        <a:prstGeom prst="ellipse">
          <a:avLst/>
        </a:prstGeom>
        <a:gradFill rotWithShape="0">
          <a:gsLst>
            <a:gs pos="0">
              <a:schemeClr val="accent3">
                <a:hueOff val="3750088"/>
                <a:satOff val="-5627"/>
                <a:lumOff val="-915"/>
                <a:alphaOff val="0"/>
                <a:tint val="43000"/>
                <a:satMod val="165000"/>
              </a:schemeClr>
            </a:gs>
            <a:gs pos="55000">
              <a:schemeClr val="accent3">
                <a:hueOff val="3750088"/>
                <a:satOff val="-5627"/>
                <a:lumOff val="-915"/>
                <a:alphaOff val="0"/>
                <a:tint val="83000"/>
                <a:satMod val="155000"/>
              </a:schemeClr>
            </a:gs>
            <a:gs pos="100000">
              <a:schemeClr val="accent3">
                <a:hueOff val="3750088"/>
                <a:satOff val="-5627"/>
                <a:lumOff val="-915"/>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E3B8E9D-BC81-4E4F-9ACC-A20F37470DE3}">
      <dsp:nvSpPr>
        <dsp:cNvPr id="0" name=""/>
        <dsp:cNvSpPr/>
      </dsp:nvSpPr>
      <dsp:spPr>
        <a:xfrm>
          <a:off x="3383284" y="-22859"/>
          <a:ext cx="2431401" cy="1950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100000"/>
            </a:lnSpc>
            <a:spcBef>
              <a:spcPct val="0"/>
            </a:spcBef>
            <a:spcAft>
              <a:spcPct val="35000"/>
            </a:spcAft>
          </a:pPr>
          <a:r>
            <a:rPr lang="en-US" sz="2000" b="1" i="0" kern="1200" dirty="0" smtClean="0">
              <a:latin typeface="Tahoma" pitchFamily="34" charset="0"/>
              <a:ea typeface="Tahoma" pitchFamily="34" charset="0"/>
              <a:cs typeface="Tahoma" pitchFamily="34" charset="0"/>
            </a:rPr>
            <a:t>3. Organizing &amp;</a:t>
          </a:r>
        </a:p>
        <a:p>
          <a:pPr lvl="0" algn="ctr" defTabSz="889000">
            <a:lnSpc>
              <a:spcPct val="100000"/>
            </a:lnSpc>
            <a:spcBef>
              <a:spcPct val="0"/>
            </a:spcBef>
            <a:spcAft>
              <a:spcPct val="35000"/>
            </a:spcAft>
          </a:pPr>
          <a:r>
            <a:rPr lang="en-US" sz="2000" b="1" i="0" kern="1200" dirty="0" smtClean="0">
              <a:latin typeface="Tahoma" pitchFamily="34" charset="0"/>
              <a:ea typeface="Tahoma" pitchFamily="34" charset="0"/>
              <a:cs typeface="Tahoma" pitchFamily="34" charset="0"/>
            </a:rPr>
            <a:t>Connecting</a:t>
          </a:r>
          <a:endParaRPr lang="en-US" sz="2000" kern="1200" dirty="0">
            <a:latin typeface="Times New Roman" pitchFamily="18" charset="0"/>
            <a:cs typeface="Times New Roman" pitchFamily="18" charset="0"/>
          </a:endParaRPr>
        </a:p>
      </dsp:txBody>
      <dsp:txXfrm>
        <a:off x="3383284" y="-22859"/>
        <a:ext cx="2431401" cy="1950719"/>
      </dsp:txXfrm>
    </dsp:sp>
    <dsp:sp modelId="{F134D718-41DE-4EC6-89B3-1BC0F2118D8D}">
      <dsp:nvSpPr>
        <dsp:cNvPr id="0" name=""/>
        <dsp:cNvSpPr/>
      </dsp:nvSpPr>
      <dsp:spPr>
        <a:xfrm>
          <a:off x="4366575" y="2114549"/>
          <a:ext cx="464820" cy="464820"/>
        </a:xfrm>
        <a:prstGeom prst="ellipse">
          <a:avLst/>
        </a:prstGeom>
        <a:gradFill rotWithShape="0">
          <a:gsLst>
            <a:gs pos="0">
              <a:schemeClr val="accent3">
                <a:hueOff val="7500176"/>
                <a:satOff val="-11253"/>
                <a:lumOff val="-1830"/>
                <a:alphaOff val="0"/>
                <a:tint val="43000"/>
                <a:satMod val="165000"/>
              </a:schemeClr>
            </a:gs>
            <a:gs pos="55000">
              <a:schemeClr val="accent3">
                <a:hueOff val="7500176"/>
                <a:satOff val="-11253"/>
                <a:lumOff val="-1830"/>
                <a:alphaOff val="0"/>
                <a:tint val="83000"/>
                <a:satMod val="155000"/>
              </a:schemeClr>
            </a:gs>
            <a:gs pos="100000">
              <a:schemeClr val="accent3">
                <a:hueOff val="7500176"/>
                <a:satOff val="-11253"/>
                <a:lumOff val="-183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C9E38FE-BB68-46C2-BB82-E10F260603D4}">
      <dsp:nvSpPr>
        <dsp:cNvPr id="0" name=""/>
        <dsp:cNvSpPr/>
      </dsp:nvSpPr>
      <dsp:spPr>
        <a:xfrm>
          <a:off x="5839281" y="2743200"/>
          <a:ext cx="1467024" cy="185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100000"/>
            </a:lnSpc>
            <a:spcBef>
              <a:spcPct val="0"/>
            </a:spcBef>
            <a:spcAft>
              <a:spcPct val="35000"/>
            </a:spcAft>
          </a:pPr>
          <a:r>
            <a:rPr lang="en-US" sz="2000" b="1" i="0" kern="1200" dirty="0" smtClean="0">
              <a:latin typeface="Tahoma" pitchFamily="34" charset="0"/>
              <a:ea typeface="Tahoma" pitchFamily="34" charset="0"/>
              <a:cs typeface="Tahoma" pitchFamily="34" charset="0"/>
            </a:rPr>
            <a:t>4. Revising </a:t>
          </a:r>
        </a:p>
        <a:p>
          <a:pPr lvl="0" algn="ctr" defTabSz="889000">
            <a:lnSpc>
              <a:spcPct val="100000"/>
            </a:lnSpc>
            <a:spcBef>
              <a:spcPct val="0"/>
            </a:spcBef>
            <a:spcAft>
              <a:spcPct val="35000"/>
            </a:spcAft>
          </a:pPr>
          <a:r>
            <a:rPr lang="en-US" sz="2000" b="1" i="0" kern="1200" dirty="0" smtClean="0">
              <a:latin typeface="Tahoma" pitchFamily="34" charset="0"/>
              <a:ea typeface="Tahoma" pitchFamily="34" charset="0"/>
              <a:cs typeface="Tahoma" pitchFamily="34" charset="0"/>
            </a:rPr>
            <a:t>&amp; Editing</a:t>
          </a:r>
          <a:endParaRPr lang="en-US" sz="2000" kern="1200" dirty="0">
            <a:latin typeface="Times New Roman" pitchFamily="18" charset="0"/>
            <a:cs typeface="Times New Roman" pitchFamily="18" charset="0"/>
          </a:endParaRPr>
        </a:p>
      </dsp:txBody>
      <dsp:txXfrm>
        <a:off x="5839281" y="2743200"/>
        <a:ext cx="1467024" cy="1859280"/>
      </dsp:txXfrm>
    </dsp:sp>
    <dsp:sp modelId="{0E7EB6B7-19A7-4A3E-B4B9-2E001F38EFC6}">
      <dsp:nvSpPr>
        <dsp:cNvPr id="0" name=""/>
        <dsp:cNvSpPr/>
      </dsp:nvSpPr>
      <dsp:spPr>
        <a:xfrm>
          <a:off x="6362054" y="2091690"/>
          <a:ext cx="464820" cy="464820"/>
        </a:xfrm>
        <a:prstGeom prst="ellipse">
          <a:avLst/>
        </a:prstGeom>
        <a:gradFill rotWithShape="0">
          <a:gsLst>
            <a:gs pos="0">
              <a:schemeClr val="accent3">
                <a:hueOff val="11250264"/>
                <a:satOff val="-16880"/>
                <a:lumOff val="-2745"/>
                <a:alphaOff val="0"/>
                <a:tint val="43000"/>
                <a:satMod val="165000"/>
              </a:schemeClr>
            </a:gs>
            <a:gs pos="55000">
              <a:schemeClr val="accent3">
                <a:hueOff val="11250264"/>
                <a:satOff val="-16880"/>
                <a:lumOff val="-2745"/>
                <a:alphaOff val="0"/>
                <a:tint val="83000"/>
                <a:satMod val="155000"/>
              </a:schemeClr>
            </a:gs>
            <a:gs pos="100000">
              <a:schemeClr val="accent3">
                <a:hueOff val="11250264"/>
                <a:satOff val="-16880"/>
                <a:lumOff val="-2745"/>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506C0-3FFE-45A5-803D-9F4FC5464A70}" type="datetimeFigureOut">
              <a:rPr lang="en-US" smtClean="0"/>
              <a:pPr/>
              <a:t>4/17/2014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46707-6BBD-41A9-B4DF-0C76A73A2D2A}" type="slidenum">
              <a:rPr lang="en-US" smtClean="0"/>
              <a:pPr/>
              <a:t>‹#›</a:t>
            </a:fld>
            <a:endParaRPr lang="en-US"/>
          </a:p>
        </p:txBody>
      </p:sp>
    </p:spTree>
    <p:extLst>
      <p:ext uri="{BB962C8B-B14F-4D97-AF65-F5344CB8AC3E}">
        <p14:creationId xmlns="" xmlns:p14="http://schemas.microsoft.com/office/powerpoint/2010/main" val="404472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to give updates for project</a:t>
            </a:r>
            <a:r>
              <a:rPr lang="en-US" baseline="0" dirty="0" smtClean="0"/>
              <a:t> milestones.</a:t>
            </a:r>
            <a:endParaRPr lang="en-US" dirty="0" smtClean="0"/>
          </a:p>
          <a:p>
            <a:endParaRPr lang="en-US" baseline="0" dirty="0" smtClean="0"/>
          </a:p>
          <a:p>
            <a:pPr lvl="0"/>
            <a:r>
              <a:rPr lang="en-US" sz="1000" b="1" dirty="0" smtClean="0"/>
              <a:t>Sections</a:t>
            </a:r>
            <a:endParaRPr lang="en-US" sz="1000" b="0" dirty="0" smtClean="0"/>
          </a:p>
          <a:p>
            <a:pPr lvl="0"/>
            <a:r>
              <a:rPr lang="en-US" sz="1000" u="none" dirty="0" smtClean="0">
                <a:solidFill>
                  <a:srgbClr val="008080"/>
                </a:solidFill>
                <a:effectLst/>
                <a:latin typeface="+mn-lt"/>
                <a:ea typeface="Times New Roman"/>
                <a:cs typeface="Times New Roman"/>
              </a:rPr>
              <a:t>Sections can help to organize your slides or facilitate collaboration between multiple authors. On the </a:t>
            </a:r>
            <a:r>
              <a:rPr lang="en-US" sz="1000" b="1" u="none" dirty="0" smtClean="0">
                <a:solidFill>
                  <a:srgbClr val="008080"/>
                </a:solidFill>
                <a:effectLst/>
                <a:latin typeface="+mn-lt"/>
                <a:ea typeface="Times New Roman"/>
                <a:cs typeface="Times New Roman"/>
              </a:rPr>
              <a:t>Home</a:t>
            </a:r>
            <a:r>
              <a:rPr lang="en-US" sz="1000" u="none" dirty="0" smtClean="0">
                <a:solidFill>
                  <a:srgbClr val="008080"/>
                </a:solidFill>
                <a:effectLst/>
                <a:latin typeface="+mn-lt"/>
                <a:ea typeface="Times New Roman"/>
                <a:cs typeface="Times New Roman"/>
              </a:rPr>
              <a:t> tab, under </a:t>
            </a:r>
            <a:r>
              <a:rPr lang="en-US" sz="1000" b="1" u="none" dirty="0" smtClean="0">
                <a:solidFill>
                  <a:srgbClr val="008080"/>
                </a:solidFill>
                <a:effectLst/>
                <a:latin typeface="+mn-lt"/>
                <a:ea typeface="Times New Roman"/>
                <a:cs typeface="Times New Roman"/>
              </a:rPr>
              <a:t>Slides</a:t>
            </a:r>
            <a:r>
              <a:rPr lang="en-US" sz="1000" u="none" dirty="0" smtClean="0">
                <a:solidFill>
                  <a:srgbClr val="008080"/>
                </a:solidFill>
                <a:effectLst/>
                <a:latin typeface="+mn-lt"/>
                <a:ea typeface="Times New Roman"/>
                <a:cs typeface="Times New Roman"/>
              </a:rPr>
              <a:t>, click </a:t>
            </a:r>
            <a:r>
              <a:rPr lang="en-US" sz="1000" b="1" u="none" dirty="0" smtClean="0">
                <a:solidFill>
                  <a:srgbClr val="008080"/>
                </a:solidFill>
                <a:effectLst/>
                <a:latin typeface="+mn-lt"/>
                <a:ea typeface="Times New Roman"/>
                <a:cs typeface="Times New Roman"/>
              </a:rPr>
              <a:t>Section</a:t>
            </a:r>
            <a:r>
              <a:rPr lang="en-US" sz="1000" u="none" dirty="0" smtClean="0">
                <a:solidFill>
                  <a:srgbClr val="008080"/>
                </a:solidFill>
                <a:effectLst/>
                <a:latin typeface="+mn-lt"/>
                <a:ea typeface="Times New Roman"/>
                <a:cs typeface="Times New Roman"/>
              </a:rPr>
              <a:t>, and then click </a:t>
            </a:r>
            <a:r>
              <a:rPr lang="en-US" sz="1000" b="1" u="none" dirty="0" smtClean="0">
                <a:solidFill>
                  <a:srgbClr val="008080"/>
                </a:solidFill>
                <a:effectLst/>
                <a:latin typeface="+mn-lt"/>
                <a:ea typeface="Times New Roman"/>
                <a:cs typeface="Times New Roman"/>
              </a:rPr>
              <a:t>Add Section</a:t>
            </a:r>
            <a:r>
              <a:rPr lang="en-US" sz="1000" u="none" dirty="0" smtClean="0">
                <a:solidFill>
                  <a:srgbClr val="008080"/>
                </a:solidFill>
                <a:effectLst/>
                <a:latin typeface="+mn-lt"/>
                <a:ea typeface="Times New Roman"/>
                <a:cs typeface="Times New Roman"/>
              </a:rPr>
              <a:t>.</a:t>
            </a:r>
          </a:p>
          <a:p>
            <a:pPr lvl="0"/>
            <a:endParaRPr lang="en-US" sz="1000" b="1" u="none" dirty="0" smtClean="0"/>
          </a:p>
          <a:p>
            <a:pPr lvl="0"/>
            <a:r>
              <a:rPr lang="en-US" sz="1000" b="1" u="none" dirty="0" smtClean="0"/>
              <a:t>Notes</a:t>
            </a:r>
          </a:p>
          <a:p>
            <a:pPr lvl="0"/>
            <a:r>
              <a:rPr lang="en-US" sz="1200" u="none" kern="1200" dirty="0" smtClean="0">
                <a:solidFill>
                  <a:schemeClr val="tx1"/>
                </a:solidFill>
                <a:effectLst/>
                <a:latin typeface="+mn-lt"/>
                <a:ea typeface="+mn-ea"/>
                <a:cs typeface="+mn-cs"/>
              </a:rPr>
              <a:t>Use the Notes pane for delivery notes or to provide additional details for the audience. You can see these notes in Presenter View during your presentation. </a:t>
            </a:r>
          </a:p>
          <a:p>
            <a:pPr lvl="0"/>
            <a:r>
              <a:rPr lang="en-US" sz="1000" u="none" dirty="0" smtClean="0"/>
              <a:t>Keep in mind the font size (important for accessibility, visibility, videotaping, and online production)</a:t>
            </a:r>
          </a:p>
          <a:p>
            <a:pPr lvl="0"/>
            <a:endParaRPr lang="en-US" sz="1000" dirty="0" smtClean="0"/>
          </a:p>
          <a:p>
            <a:pPr lvl="0">
              <a:buFontTx/>
              <a:buNone/>
            </a:pPr>
            <a:r>
              <a:rPr lang="en-US" sz="1000" b="1" dirty="0" smtClean="0"/>
              <a:t>Coordinated colors </a:t>
            </a:r>
          </a:p>
          <a:p>
            <a:pPr lvl="0">
              <a:buFontTx/>
              <a:buNone/>
            </a:pPr>
            <a:r>
              <a:rPr lang="en-US" sz="1000" dirty="0" smtClean="0"/>
              <a:t>Pay particular attention to the graphs, charts, and text boxes.</a:t>
            </a:r>
            <a:r>
              <a:rPr lang="en-US" sz="1000" baseline="0" dirty="0" smtClean="0"/>
              <a:t> </a:t>
            </a:r>
            <a:endParaRPr lang="en-US" sz="1000" dirty="0" smtClean="0"/>
          </a:p>
          <a:p>
            <a:pPr lvl="0"/>
            <a:r>
              <a:rPr lang="en-US" sz="1000" dirty="0" smtClean="0"/>
              <a:t>Consider that attendees will print in black and white or </a:t>
            </a:r>
            <a:r>
              <a:rPr lang="en-US" sz="1000" dirty="0" err="1" smtClean="0"/>
              <a:t>grayscale</a:t>
            </a:r>
            <a:r>
              <a:rPr lang="en-US" sz="1000" dirty="0" smtClean="0"/>
              <a:t>. Run a test print to make sure your colors work when printed in pure black and white and </a:t>
            </a:r>
            <a:r>
              <a:rPr lang="en-US" sz="1000" dirty="0" err="1" smtClean="0"/>
              <a:t>grayscale</a:t>
            </a:r>
            <a:r>
              <a:rPr lang="en-US" sz="1000" dirty="0" smtClean="0"/>
              <a:t>.</a:t>
            </a:r>
          </a:p>
          <a:p>
            <a:pPr lvl="0">
              <a:buFontTx/>
              <a:buNone/>
            </a:pPr>
            <a:endParaRPr lang="en-US" sz="1000" dirty="0" smtClean="0"/>
          </a:p>
          <a:p>
            <a:pPr lvl="0">
              <a:buFontTx/>
              <a:buNone/>
            </a:pPr>
            <a:r>
              <a:rPr lang="en-US" sz="1000" b="1" dirty="0" smtClean="0"/>
              <a:t>Graphics, tables, and graphs</a:t>
            </a:r>
          </a:p>
          <a:p>
            <a:pPr lvl="0"/>
            <a:r>
              <a:rPr lang="en-US" sz="1000" dirty="0" smtClean="0"/>
              <a:t>Keep it simple: If possible, use consistent, non-distracting styles and colors.</a:t>
            </a:r>
          </a:p>
          <a:p>
            <a:pPr lvl="0"/>
            <a:r>
              <a:rPr lang="en-US" sz="1000" dirty="0" smtClean="0"/>
              <a:t>Label all graphs and tables.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project</a:t>
            </a:r>
            <a:r>
              <a:rPr lang="en-US" baseline="0" dirty="0" smtClean="0"/>
              <a:t> about?</a:t>
            </a:r>
          </a:p>
          <a:p>
            <a:r>
              <a:rPr lang="en-US" dirty="0" smtClean="0"/>
              <a:t>Define</a:t>
            </a:r>
            <a:r>
              <a:rPr lang="en-US" baseline="0" dirty="0" smtClean="0"/>
              <a:t> the goal of this project</a:t>
            </a:r>
          </a:p>
          <a:p>
            <a:pPr lvl="1"/>
            <a:r>
              <a:rPr lang="en-US" dirty="0" smtClean="0"/>
              <a:t>Is it similar to projects in the past or is it a new effort?</a:t>
            </a:r>
          </a:p>
          <a:p>
            <a:r>
              <a:rPr lang="en-US" baseline="0" dirty="0" smtClean="0"/>
              <a:t>Define the scope of this project</a:t>
            </a:r>
          </a:p>
          <a:p>
            <a:pPr lvl="1"/>
            <a:r>
              <a:rPr lang="en-US" baseline="0" dirty="0" smtClean="0"/>
              <a:t>Is it an independent project or is it related to other projects?</a:t>
            </a:r>
          </a:p>
          <a:p>
            <a:pPr lvl="0"/>
            <a:endParaRPr lang="en-US" baseline="0" dirty="0" smtClean="0"/>
          </a:p>
          <a:p>
            <a:pPr lvl="0"/>
            <a:r>
              <a:rPr lang="en-US" baseline="0" dirty="0" smtClean="0"/>
              <a:t>* Note that this slide is not necessary for weekly status meetings</a:t>
            </a:r>
            <a:endParaRPr lang="en-US" dirty="0" smtClean="0"/>
          </a:p>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 If any of</a:t>
            </a:r>
            <a:r>
              <a:rPr lang="en-US" baseline="0" dirty="0" smtClean="0"/>
              <a:t> these issues caused a schedule delay or need to be discussed further, include details in next slide.</a:t>
            </a:r>
          </a:p>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Duplicate this slide as necessary if there is more than one issue.</a:t>
            </a:r>
          </a:p>
          <a:p>
            <a:r>
              <a:rPr lang="en-US" dirty="0" smtClean="0"/>
              <a:t>This and related slides</a:t>
            </a:r>
            <a:r>
              <a:rPr lang="en-US" baseline="0" dirty="0" smtClean="0"/>
              <a:t> can be moved to the appendix or hidden if necessary.</a:t>
            </a:r>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endParaRPr lang="en-US" sz="1200"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srcRect l="-92" t="50811" r="45394" b="-590"/>
          <a:stretch/>
        </p:blipFill>
        <p:spPr>
          <a:xfrm>
            <a:off x="-13648"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nchor="t"/>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2158D-428B-4987-8B28-745A2AFA1252}"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922158D-428B-4987-8B28-745A2AFA1252}"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22158D-428B-4987-8B28-745A2AFA1252}"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2158D-428B-4987-8B28-745A2AFA1252}" type="datetimeFigureOut">
              <a:rPr lang="en-US" smtClean="0"/>
              <a:pPr/>
              <a:t>4/17/2014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pPr/>
              <a:t>4/17/2014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2158D-428B-4987-8B28-745A2AFA1252}" type="datetimeFigureOut">
              <a:rPr lang="en-US" smtClean="0"/>
              <a:pPr/>
              <a:t>4/17/2014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2158D-428B-4987-8B28-745A2AFA1252}" type="datetimeFigureOut">
              <a:rPr lang="en-US" smtClean="0"/>
              <a:pPr/>
              <a:t>4/17/2014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C477-0A05-4F3E-8EE9-E015C9089D56}" type="slidenum">
              <a:rPr lang="en-US" smtClean="0"/>
              <a:pPr/>
              <a:t>‹#›</a:t>
            </a:fld>
            <a:endParaRPr lang="en-US"/>
          </a:p>
        </p:txBody>
      </p:sp>
      <p:pic>
        <p:nvPicPr>
          <p:cNvPr id="7" name="Picture 6"/>
          <p:cNvPicPr>
            <a:picLocks noChangeAspect="1"/>
          </p:cNvPicPr>
          <p:nvPr/>
        </p:nvPicPr>
        <p:blipFill rotWithShape="1">
          <a:blip r:embed="rId13" cstate="email">
            <a:extLst>
              <a:ext uri="{28A0092B-C50C-407E-A947-70E740481C1C}">
                <a14:useLocalDpi xmlns=""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371600" y="2209800"/>
            <a:ext cx="5715000" cy="761999"/>
          </a:xfrm>
        </p:spPr>
        <p:txBody>
          <a:bodyPr>
            <a:noAutofit/>
          </a:bodyPr>
          <a:lstStyle/>
          <a:p>
            <a:r>
              <a:rPr lang="en-US" sz="3600" b="1" dirty="0">
                <a:solidFill>
                  <a:schemeClr val="accent2">
                    <a:lumMod val="75000"/>
                  </a:schemeClr>
                </a:solidFill>
              </a:rPr>
              <a:t>Unit 2: Writing process</a:t>
            </a:r>
            <a:r>
              <a:rPr lang="en-US" sz="3600" dirty="0">
                <a:solidFill>
                  <a:schemeClr val="accent2">
                    <a:lumMod val="75000"/>
                  </a:schemeClr>
                </a:solidFill>
              </a:rPr>
              <a:t/>
            </a:r>
            <a:br>
              <a:rPr lang="en-US" sz="3600" dirty="0">
                <a:solidFill>
                  <a:schemeClr val="accent2">
                    <a:lumMod val="75000"/>
                  </a:schemeClr>
                </a:solidFill>
              </a:rPr>
            </a:br>
            <a:endParaRPr lang="en-US" sz="3600" dirty="0">
              <a:solidFill>
                <a:schemeClr val="accent2">
                  <a:lumMod val="75000"/>
                </a:schemeClr>
              </a:solidFill>
            </a:endParaRPr>
          </a:p>
        </p:txBody>
      </p:sp>
      <p:sp>
        <p:nvSpPr>
          <p:cNvPr id="3" name="Subtitle 2"/>
          <p:cNvSpPr>
            <a:spLocks noGrp="1"/>
          </p:cNvSpPr>
          <p:nvPr>
            <p:ph type="subTitle" idx="1"/>
            <p:custDataLst>
              <p:tags r:id="rId3"/>
            </p:custDataLst>
          </p:nvPr>
        </p:nvSpPr>
        <p:spPr>
          <a:xfrm>
            <a:off x="1600200" y="4343400"/>
            <a:ext cx="5715000" cy="914400"/>
          </a:xfrm>
        </p:spPr>
        <p:txBody>
          <a:bodyPr>
            <a:noAutofit/>
          </a:bodyPr>
          <a:lstStyle/>
          <a:p>
            <a:pPr algn="ctr"/>
            <a:r>
              <a:rPr lang="en-US" sz="2000" b="1" dirty="0" smtClean="0">
                <a:solidFill>
                  <a:srgbClr val="C00000"/>
                </a:solidFill>
              </a:rPr>
              <a:t>Wang Qi</a:t>
            </a:r>
          </a:p>
          <a:p>
            <a:pPr algn="ctr"/>
            <a:r>
              <a:rPr lang="en-US" sz="2000" b="1" dirty="0" smtClean="0">
                <a:solidFill>
                  <a:srgbClr val="C00000"/>
                </a:solidFill>
              </a:rPr>
              <a:t>College </a:t>
            </a:r>
            <a:r>
              <a:rPr lang="en-US" sz="2000" b="1" dirty="0" smtClean="0">
                <a:solidFill>
                  <a:srgbClr val="C00000"/>
                </a:solidFill>
              </a:rPr>
              <a:t>of Foreign Language  &amp; Literature, NWNU</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85800" y="16002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81000" y="990600"/>
            <a:ext cx="8229600" cy="914400"/>
          </a:xfrm>
        </p:spPr>
        <p:txBody>
          <a:bodyPr/>
          <a:lstStyle/>
          <a:p>
            <a:pPr algn="ctr"/>
            <a:r>
              <a:rPr lang="en-US" altLang="zh-CN" dirty="0" smtClean="0">
                <a:solidFill>
                  <a:schemeClr val="accent2">
                    <a:lumMod val="75000"/>
                  </a:schemeClr>
                </a:solidFill>
              </a:rPr>
              <a:t> </a:t>
            </a:r>
            <a:r>
              <a:rPr lang="en-US" altLang="zh-CN" dirty="0" smtClean="0">
                <a:solidFill>
                  <a:schemeClr val="accent2">
                    <a:lumMod val="75000"/>
                  </a:schemeClr>
                </a:solidFill>
                <a:latin typeface="Eras Bold ITC" pitchFamily="34" charset="0"/>
              </a:rPr>
              <a:t>TASK TWO 4 Steps of Essay Writing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026FE858-264F-439B-A7F3-F2D942865AB2}"/>
                                            </p:graphicEl>
                                          </p:spTgt>
                                        </p:tgtEl>
                                        <p:attrNameLst>
                                          <p:attrName>style.visibility</p:attrName>
                                        </p:attrNameLst>
                                      </p:cBhvr>
                                      <p:to>
                                        <p:strVal val="visible"/>
                                      </p:to>
                                    </p:set>
                                    <p:animEffect transition="in" filter="wipe(left)">
                                      <p:cBhvr>
                                        <p:cTn id="7" dur="500"/>
                                        <p:tgtEl>
                                          <p:spTgt spid="3">
                                            <p:graphicEl>
                                              <a:dgm id="{026FE858-264F-439B-A7F3-F2D942865AB2}"/>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40536B13-5617-411F-BE63-A67F88290066}"/>
                                            </p:graphicEl>
                                          </p:spTgt>
                                        </p:tgtEl>
                                        <p:attrNameLst>
                                          <p:attrName>style.visibility</p:attrName>
                                        </p:attrNameLst>
                                      </p:cBhvr>
                                      <p:to>
                                        <p:strVal val="visible"/>
                                      </p:to>
                                    </p:set>
                                    <p:animEffect transition="in" filter="wipe(left)">
                                      <p:cBhvr>
                                        <p:cTn id="11" dur="500"/>
                                        <p:tgtEl>
                                          <p:spTgt spid="3">
                                            <p:graphicEl>
                                              <a:dgm id="{40536B13-5617-411F-BE63-A67F88290066}"/>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AA799FD6-0207-48F1-ADAD-3355FC46945A}"/>
                                            </p:graphicEl>
                                          </p:spTgt>
                                        </p:tgtEl>
                                        <p:attrNameLst>
                                          <p:attrName>style.visibility</p:attrName>
                                        </p:attrNameLst>
                                      </p:cBhvr>
                                      <p:to>
                                        <p:strVal val="visible"/>
                                      </p:to>
                                    </p:set>
                                    <p:animEffect transition="in" filter="wipe(left)">
                                      <p:cBhvr>
                                        <p:cTn id="15" dur="500"/>
                                        <p:tgtEl>
                                          <p:spTgt spid="3">
                                            <p:graphicEl>
                                              <a:dgm id="{AA799FD6-0207-48F1-ADAD-3355FC46945A}"/>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C572D6EF-B61D-42B7-AE89-70B64669FED2}"/>
                                            </p:graphicEl>
                                          </p:spTgt>
                                        </p:tgtEl>
                                        <p:attrNameLst>
                                          <p:attrName>style.visibility</p:attrName>
                                        </p:attrNameLst>
                                      </p:cBhvr>
                                      <p:to>
                                        <p:strVal val="visible"/>
                                      </p:to>
                                    </p:set>
                                    <p:animEffect transition="in" filter="wipe(left)">
                                      <p:cBhvr>
                                        <p:cTn id="19" dur="500"/>
                                        <p:tgtEl>
                                          <p:spTgt spid="3">
                                            <p:graphicEl>
                                              <a:dgm id="{C572D6EF-B61D-42B7-AE89-70B64669FED2}"/>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graphicEl>
                                              <a:dgm id="{6C4584D8-4BEC-45D8-BF53-95F5FB761D06}"/>
                                            </p:graphicEl>
                                          </p:spTgt>
                                        </p:tgtEl>
                                        <p:attrNameLst>
                                          <p:attrName>style.visibility</p:attrName>
                                        </p:attrNameLst>
                                      </p:cBhvr>
                                      <p:to>
                                        <p:strVal val="visible"/>
                                      </p:to>
                                    </p:set>
                                    <p:animEffect transition="in" filter="wipe(left)">
                                      <p:cBhvr>
                                        <p:cTn id="23" dur="500"/>
                                        <p:tgtEl>
                                          <p:spTgt spid="3">
                                            <p:graphicEl>
                                              <a:dgm id="{6C4584D8-4BEC-45D8-BF53-95F5FB761D06}"/>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F134D718-41DE-4EC6-89B3-1BC0F2118D8D}"/>
                                            </p:graphicEl>
                                          </p:spTgt>
                                        </p:tgtEl>
                                        <p:attrNameLst>
                                          <p:attrName>style.visibility</p:attrName>
                                        </p:attrNameLst>
                                      </p:cBhvr>
                                      <p:to>
                                        <p:strVal val="visible"/>
                                      </p:to>
                                    </p:set>
                                    <p:animEffect transition="in" filter="wipe(left)">
                                      <p:cBhvr>
                                        <p:cTn id="27" dur="500"/>
                                        <p:tgtEl>
                                          <p:spTgt spid="3">
                                            <p:graphicEl>
                                              <a:dgm id="{F134D718-41DE-4EC6-89B3-1BC0F2118D8D}"/>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
                                            <p:graphicEl>
                                              <a:dgm id="{5E3B8E9D-BC81-4E4F-9ACC-A20F37470DE3}"/>
                                            </p:graphicEl>
                                          </p:spTgt>
                                        </p:tgtEl>
                                        <p:attrNameLst>
                                          <p:attrName>style.visibility</p:attrName>
                                        </p:attrNameLst>
                                      </p:cBhvr>
                                      <p:to>
                                        <p:strVal val="visible"/>
                                      </p:to>
                                    </p:set>
                                    <p:animEffect transition="in" filter="wipe(left)">
                                      <p:cBhvr>
                                        <p:cTn id="31" dur="500"/>
                                        <p:tgtEl>
                                          <p:spTgt spid="3">
                                            <p:graphicEl>
                                              <a:dgm id="{5E3B8E9D-BC81-4E4F-9ACC-A20F37470DE3}"/>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graphicEl>
                                              <a:dgm id="{0E7EB6B7-19A7-4A3E-B4B9-2E001F38EFC6}"/>
                                            </p:graphicEl>
                                          </p:spTgt>
                                        </p:tgtEl>
                                        <p:attrNameLst>
                                          <p:attrName>style.visibility</p:attrName>
                                        </p:attrNameLst>
                                      </p:cBhvr>
                                      <p:to>
                                        <p:strVal val="visible"/>
                                      </p:to>
                                    </p:set>
                                    <p:animEffect transition="in" filter="wipe(left)">
                                      <p:cBhvr>
                                        <p:cTn id="35" dur="500"/>
                                        <p:tgtEl>
                                          <p:spTgt spid="3">
                                            <p:graphicEl>
                                              <a:dgm id="{0E7EB6B7-19A7-4A3E-B4B9-2E001F38EFC6}"/>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
                                            <p:graphicEl>
                                              <a:dgm id="{CC9E38FE-BB68-46C2-BB82-E10F260603D4}"/>
                                            </p:graphicEl>
                                          </p:spTgt>
                                        </p:tgtEl>
                                        <p:attrNameLst>
                                          <p:attrName>style.visibility</p:attrName>
                                        </p:attrNameLst>
                                      </p:cBhvr>
                                      <p:to>
                                        <p:strVal val="visible"/>
                                      </p:to>
                                    </p:set>
                                    <p:animEffect transition="in" filter="wipe(left)">
                                      <p:cBhvr>
                                        <p:cTn id="39" dur="500"/>
                                        <p:tgtEl>
                                          <p:spTgt spid="3">
                                            <p:graphicEl>
                                              <a:dgm id="{CC9E38FE-BB68-46C2-BB82-E10F260603D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09600"/>
            <a:ext cx="8229600" cy="609600"/>
          </a:xfrm>
        </p:spPr>
        <p:txBody>
          <a:bodyPr>
            <a:normAutofit fontScale="90000"/>
          </a:bodyPr>
          <a:lstStyle/>
          <a:p>
            <a:pPr lvl="0" algn="ctr"/>
            <a:r>
              <a:rPr lang="en-US" altLang="zh-CN" sz="3100" b="1" dirty="0" smtClean="0">
                <a:solidFill>
                  <a:schemeClr val="accent6">
                    <a:lumMod val="75000"/>
                  </a:schemeClr>
                </a:solidFill>
                <a:latin typeface="Tahoma" pitchFamily="34" charset="0"/>
                <a:ea typeface="Tahoma" pitchFamily="34" charset="0"/>
                <a:cs typeface="Tahoma" pitchFamily="34" charset="0"/>
              </a:rPr>
              <a:t>Activity 2.1 Thesis Statement</a:t>
            </a:r>
            <a:r>
              <a:rPr lang="en-US" altLang="zh-CN" dirty="0" smtClean="0">
                <a:latin typeface="Tahoma" pitchFamily="34" charset="0"/>
                <a:ea typeface="Tahoma" pitchFamily="34" charset="0"/>
                <a:cs typeface="Tahoma" pitchFamily="34" charset="0"/>
              </a:rPr>
              <a:t/>
            </a:r>
            <a:br>
              <a:rPr lang="en-US" altLang="zh-CN" dirty="0" smtClean="0">
                <a:latin typeface="Tahoma" pitchFamily="34" charset="0"/>
                <a:ea typeface="Tahoma" pitchFamily="34" charset="0"/>
                <a:cs typeface="Tahoma" pitchFamily="34" charset="0"/>
              </a:rPr>
            </a:br>
            <a:endParaRPr lang="zh-CN" altLang="en-US" dirty="0"/>
          </a:p>
        </p:txBody>
      </p:sp>
      <p:sp>
        <p:nvSpPr>
          <p:cNvPr id="3" name="矩形 2"/>
          <p:cNvSpPr/>
          <p:nvPr/>
        </p:nvSpPr>
        <p:spPr>
          <a:xfrm>
            <a:off x="838200" y="1295400"/>
            <a:ext cx="7391400" cy="4876800"/>
          </a:xfrm>
          <a:prstGeom prst="rect">
            <a:avLst/>
          </a:prstGeom>
        </p:spPr>
        <p:txBody>
          <a:bodyPr wrap="square">
            <a:spAutoFit/>
          </a:bodyPr>
          <a:lstStyle/>
          <a:p>
            <a:pPr>
              <a:lnSpc>
                <a:spcPct val="150000"/>
              </a:lnSpc>
            </a:pPr>
            <a:r>
              <a:rPr lang="en-US" altLang="zh-CN" sz="2000" dirty="0" smtClean="0"/>
              <a:t>A good thesis statement: </a:t>
            </a:r>
          </a:p>
          <a:p>
            <a:pPr>
              <a:lnSpc>
                <a:spcPct val="150000"/>
              </a:lnSpc>
              <a:buFont typeface="Wingdings" pitchFamily="2" charset="2"/>
              <a:buChar char="Ø"/>
            </a:pPr>
            <a:r>
              <a:rPr lang="en-US" altLang="zh-CN" sz="2000" dirty="0" smtClean="0"/>
              <a:t> tells an </a:t>
            </a:r>
            <a:r>
              <a:rPr lang="en-US" altLang="zh-CN" sz="2000" b="1" dirty="0" smtClean="0">
                <a:solidFill>
                  <a:schemeClr val="accent2">
                    <a:lumMod val="75000"/>
                  </a:schemeClr>
                </a:solidFill>
              </a:rPr>
              <a:t>essay’s topic</a:t>
            </a:r>
            <a:r>
              <a:rPr lang="en-US" altLang="zh-CN" sz="2000" dirty="0" smtClean="0"/>
              <a:t>. </a:t>
            </a:r>
          </a:p>
          <a:p>
            <a:pPr>
              <a:lnSpc>
                <a:spcPct val="150000"/>
              </a:lnSpc>
              <a:buFont typeface="Wingdings" pitchFamily="2" charset="2"/>
              <a:buChar char="Ø"/>
            </a:pPr>
            <a:r>
              <a:rPr lang="en-US" altLang="zh-CN" sz="2000" dirty="0" smtClean="0"/>
              <a:t> presents the writers’ </a:t>
            </a:r>
            <a:r>
              <a:rPr lang="en-US" altLang="zh-CN" sz="2000" b="1" dirty="0" smtClean="0">
                <a:solidFill>
                  <a:schemeClr val="accent2">
                    <a:lumMod val="75000"/>
                  </a:schemeClr>
                </a:solidFill>
              </a:rPr>
              <a:t>attitude, opinions, ideas, or point  </a:t>
            </a:r>
          </a:p>
          <a:p>
            <a:pPr>
              <a:lnSpc>
                <a:spcPct val="150000"/>
              </a:lnSpc>
            </a:pPr>
            <a:r>
              <a:rPr lang="en-US" altLang="zh-CN" sz="2000" b="1" dirty="0" smtClean="0">
                <a:solidFill>
                  <a:schemeClr val="accent2">
                    <a:lumMod val="75000"/>
                  </a:schemeClr>
                </a:solidFill>
              </a:rPr>
              <a:t>     </a:t>
            </a:r>
            <a:r>
              <a:rPr lang="en-US" altLang="zh-CN" sz="2000" dirty="0" smtClean="0"/>
              <a:t>about the topic. </a:t>
            </a:r>
          </a:p>
          <a:p>
            <a:pPr>
              <a:lnSpc>
                <a:spcPct val="150000"/>
              </a:lnSpc>
            </a:pPr>
            <a:r>
              <a:rPr lang="en-US" altLang="zh-CN" sz="2000" dirty="0" smtClean="0"/>
              <a:t>1.  “Owning a pet has several important benefits”  </a:t>
            </a:r>
          </a:p>
          <a:p>
            <a:pPr>
              <a:lnSpc>
                <a:spcPct val="150000"/>
              </a:lnSpc>
            </a:pPr>
            <a:r>
              <a:rPr lang="en-US" altLang="zh-CN" sz="2000" dirty="0" smtClean="0"/>
              <a:t>     The topic is </a:t>
            </a:r>
            <a:r>
              <a:rPr lang="en-US" altLang="zh-CN" sz="2000" i="1" dirty="0" smtClean="0"/>
              <a:t>“</a:t>
            </a:r>
            <a:r>
              <a:rPr lang="en-US" altLang="zh-CN" sz="2000" i="1" dirty="0" smtClean="0">
                <a:solidFill>
                  <a:schemeClr val="accent2">
                    <a:lumMod val="75000"/>
                  </a:schemeClr>
                </a:solidFill>
              </a:rPr>
              <a:t>owning a pet</a:t>
            </a:r>
            <a:r>
              <a:rPr lang="en-US" altLang="zh-CN" sz="2000" i="1" dirty="0" smtClean="0"/>
              <a:t>”</a:t>
            </a:r>
            <a:r>
              <a:rPr lang="en-US" altLang="zh-CN" sz="2000" dirty="0" smtClean="0"/>
              <a:t>; the writer’s main point is the  </a:t>
            </a:r>
          </a:p>
          <a:p>
            <a:pPr>
              <a:lnSpc>
                <a:spcPct val="150000"/>
              </a:lnSpc>
            </a:pPr>
            <a:r>
              <a:rPr lang="en-US" altLang="zh-CN" sz="2000" dirty="0" smtClean="0"/>
              <a:t>    owning a pet “</a:t>
            </a:r>
            <a:r>
              <a:rPr lang="en-US" altLang="zh-CN" sz="2000" i="1" dirty="0" smtClean="0">
                <a:solidFill>
                  <a:schemeClr val="accent2">
                    <a:lumMod val="75000"/>
                  </a:schemeClr>
                </a:solidFill>
              </a:rPr>
              <a:t>has several important benefits</a:t>
            </a:r>
            <a:r>
              <a:rPr lang="en-US" altLang="zh-CN" sz="2000" i="1" dirty="0" smtClean="0"/>
              <a:t>”</a:t>
            </a:r>
            <a:r>
              <a:rPr lang="en-US" altLang="zh-CN" sz="2000" dirty="0" smtClean="0"/>
              <a:t>.</a:t>
            </a:r>
          </a:p>
          <a:p>
            <a:pPr>
              <a:lnSpc>
                <a:spcPct val="150000"/>
              </a:lnSpc>
            </a:pPr>
            <a:r>
              <a:rPr lang="en-US" altLang="zh-CN" sz="2000" dirty="0" smtClean="0"/>
              <a:t>2. “Living in the city has certain advantages over living in the  </a:t>
            </a:r>
          </a:p>
          <a:p>
            <a:pPr>
              <a:lnSpc>
                <a:spcPct val="150000"/>
              </a:lnSpc>
            </a:pPr>
            <a:r>
              <a:rPr lang="en-US" altLang="zh-CN" sz="2000" dirty="0" smtClean="0"/>
              <a:t>      suburbs.”</a:t>
            </a:r>
            <a:endParaRPr lang="zh-CN" altLang="zh-CN" sz="2000" dirty="0" smtClean="0"/>
          </a:p>
          <a:p>
            <a:pPr>
              <a:lnSpc>
                <a:spcPct val="150000"/>
              </a:lnSpc>
            </a:pPr>
            <a:endParaRPr lang="zh-CN" altLang="en-US" sz="2000" dirty="0"/>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685800"/>
            <a:ext cx="8229600" cy="762000"/>
          </a:xfrm>
        </p:spPr>
        <p:txBody>
          <a:bodyPr/>
          <a:lstStyle/>
          <a:p>
            <a:pPr algn="ctr"/>
            <a:r>
              <a:rPr lang="en-US" altLang="zh-CN" b="1" dirty="0" smtClean="0">
                <a:solidFill>
                  <a:schemeClr val="accent2"/>
                </a:solidFill>
              </a:rPr>
              <a:t>Writing a Good Thesis </a:t>
            </a:r>
            <a:endParaRPr lang="zh-CN" altLang="en-US" dirty="0"/>
          </a:p>
        </p:txBody>
      </p:sp>
      <p:sp>
        <p:nvSpPr>
          <p:cNvPr id="3" name="矩形 2"/>
          <p:cNvSpPr/>
          <p:nvPr/>
        </p:nvSpPr>
        <p:spPr>
          <a:xfrm>
            <a:off x="762000" y="1219200"/>
            <a:ext cx="7696200" cy="4401205"/>
          </a:xfrm>
          <a:prstGeom prst="rect">
            <a:avLst/>
          </a:prstGeom>
        </p:spPr>
        <p:txBody>
          <a:bodyPr wrap="square">
            <a:spAutoFit/>
          </a:bodyPr>
          <a:lstStyle/>
          <a:p>
            <a:pPr>
              <a:lnSpc>
                <a:spcPts val="2800"/>
              </a:lnSpc>
            </a:pPr>
            <a:endParaRPr lang="en-US" altLang="zh-CN" sz="2000" b="1" dirty="0" smtClean="0">
              <a:solidFill>
                <a:schemeClr val="accent1"/>
              </a:solidFill>
              <a:latin typeface="Comic Sans MS" pitchFamily="66" charset="0"/>
              <a:sym typeface="宋体" pitchFamily="2" charset="-122"/>
            </a:endParaRPr>
          </a:p>
          <a:p>
            <a:pPr algn="just" eaLnBrk="0" hangingPunct="0">
              <a:lnSpc>
                <a:spcPts val="2800"/>
              </a:lnSpc>
              <a:buFont typeface="Wingdings" pitchFamily="2" charset="2"/>
              <a:buChar char="Ø"/>
            </a:pPr>
            <a:r>
              <a:rPr lang="en-US" altLang="zh-CN" b="1" dirty="0" smtClean="0">
                <a:solidFill>
                  <a:schemeClr val="accent1"/>
                </a:solidFill>
                <a:latin typeface="Comic Sans MS" pitchFamily="66" charset="0"/>
                <a:sym typeface="Times New Roman" pitchFamily="18" charset="0"/>
              </a:rPr>
              <a:t>Write statements, not announcements.</a:t>
            </a:r>
          </a:p>
          <a:p>
            <a:pPr lvl="0" algn="just" eaLnBrk="0" hangingPunct="0">
              <a:lnSpc>
                <a:spcPts val="2800"/>
              </a:lnSpc>
            </a:pPr>
            <a:r>
              <a:rPr lang="en-US" altLang="zh-CN" dirty="0" smtClean="0"/>
              <a:t> </a:t>
            </a:r>
            <a:r>
              <a:rPr lang="zh-CN" altLang="en-US" dirty="0" smtClean="0"/>
              <a:t>“</a:t>
            </a:r>
            <a:r>
              <a:rPr lang="en-US" altLang="zh-CN" dirty="0" smtClean="0"/>
              <a:t>I want to talk about the crime wave in our country” </a:t>
            </a:r>
          </a:p>
          <a:p>
            <a:pPr lvl="0" algn="just" eaLnBrk="0" hangingPunct="0">
              <a:lnSpc>
                <a:spcPts val="2800"/>
              </a:lnSpc>
            </a:pPr>
            <a:r>
              <a:rPr lang="en-US" altLang="zh-CN" dirty="0" smtClean="0"/>
              <a:t>   “The </a:t>
            </a:r>
            <a:r>
              <a:rPr lang="en-US" altLang="zh-CN" dirty="0" smtClean="0">
                <a:solidFill>
                  <a:srgbClr val="FF0000"/>
                </a:solidFill>
              </a:rPr>
              <a:t>resent </a:t>
            </a:r>
            <a:r>
              <a:rPr lang="en-US" altLang="zh-CN" dirty="0" smtClean="0"/>
              <a:t>crime wave in our country </a:t>
            </a:r>
            <a:r>
              <a:rPr lang="en-US" altLang="zh-CN" dirty="0" smtClean="0">
                <a:solidFill>
                  <a:srgbClr val="FF0000"/>
                </a:solidFill>
              </a:rPr>
              <a:t>has several apparent causes</a:t>
            </a:r>
            <a:r>
              <a:rPr lang="en-US" altLang="zh-CN" dirty="0" smtClean="0"/>
              <a:t>.” </a:t>
            </a:r>
            <a:endParaRPr lang="en-US" altLang="zh-CN" b="1" dirty="0" smtClean="0">
              <a:solidFill>
                <a:schemeClr val="accent1"/>
              </a:solidFill>
              <a:latin typeface="Comic Sans MS" pitchFamily="66" charset="0"/>
              <a:sym typeface="Times New Roman" pitchFamily="18" charset="0"/>
            </a:endParaRPr>
          </a:p>
          <a:p>
            <a:pPr algn="just" eaLnBrk="0" hangingPunct="0">
              <a:lnSpc>
                <a:spcPts val="2800"/>
              </a:lnSpc>
              <a:buFont typeface="Wingdings" pitchFamily="2" charset="2"/>
              <a:buChar char="Ø"/>
            </a:pPr>
            <a:r>
              <a:rPr lang="en-US" altLang="zh-CN" b="1" dirty="0" smtClean="0">
                <a:solidFill>
                  <a:schemeClr val="accent1"/>
                </a:solidFill>
                <a:latin typeface="Comic Sans MS" pitchFamily="66" charset="0"/>
                <a:sym typeface="Times New Roman" pitchFamily="18" charset="0"/>
              </a:rPr>
              <a:t>Make sure statements develop only one idea.</a:t>
            </a:r>
            <a:r>
              <a:rPr lang="en-US" altLang="zh-CN" b="1" dirty="0" smtClean="0">
                <a:latin typeface="Comic Sans MS" pitchFamily="66" charset="0"/>
                <a:sym typeface="Times New Roman" pitchFamily="18" charset="0"/>
              </a:rPr>
              <a:t> </a:t>
            </a:r>
          </a:p>
          <a:p>
            <a:pPr algn="just" eaLnBrk="0" hangingPunct="0">
              <a:lnSpc>
                <a:spcPts val="2800"/>
              </a:lnSpc>
            </a:pPr>
            <a:r>
              <a:rPr lang="en-US" altLang="zh-CN" b="1" dirty="0" smtClean="0">
                <a:latin typeface="Comic Sans MS" pitchFamily="66" charset="0"/>
                <a:sym typeface="Times New Roman" pitchFamily="18" charset="0"/>
              </a:rPr>
              <a:t>  </a:t>
            </a:r>
            <a:r>
              <a:rPr lang="en-US" altLang="zh-CN" dirty="0" smtClean="0"/>
              <a:t>“Studying with others has </a:t>
            </a:r>
            <a:r>
              <a:rPr lang="en-US" altLang="zh-CN" u="sng" dirty="0" smtClean="0"/>
              <a:t>several benefits</a:t>
            </a:r>
            <a:r>
              <a:rPr lang="en-US" altLang="zh-CN" dirty="0" smtClean="0"/>
              <a:t>, but it also </a:t>
            </a:r>
            <a:r>
              <a:rPr lang="en-US" altLang="zh-CN" u="sng" dirty="0" smtClean="0"/>
              <a:t>has drawbacks </a:t>
            </a:r>
            <a:r>
              <a:rPr lang="en-US" altLang="zh-CN" dirty="0" smtClean="0"/>
              <a:t>and  </a:t>
            </a:r>
          </a:p>
          <a:p>
            <a:pPr algn="just" eaLnBrk="0" hangingPunct="0">
              <a:lnSpc>
                <a:spcPts val="2800"/>
              </a:lnSpc>
            </a:pPr>
            <a:r>
              <a:rPr lang="en-US" altLang="zh-CN" dirty="0" smtClean="0"/>
              <a:t>    </a:t>
            </a:r>
            <a:r>
              <a:rPr lang="en-US" altLang="zh-CN" u="sng" dirty="0" smtClean="0"/>
              <a:t>can be difficult to schedule</a:t>
            </a:r>
            <a:r>
              <a:rPr lang="en-US" altLang="zh-CN" dirty="0" smtClean="0"/>
              <a:t>.” </a:t>
            </a:r>
          </a:p>
          <a:p>
            <a:pPr algn="just" eaLnBrk="0" hangingPunct="0">
              <a:lnSpc>
                <a:spcPts val="2800"/>
              </a:lnSpc>
            </a:pPr>
            <a:r>
              <a:rPr lang="en-US" altLang="zh-CN" dirty="0" smtClean="0"/>
              <a:t>    “Studying with others has several benefits”</a:t>
            </a:r>
            <a:endParaRPr lang="en-US" altLang="zh-CN" b="1" dirty="0" smtClean="0">
              <a:latin typeface="Comic Sans MS" pitchFamily="66" charset="0"/>
              <a:sym typeface="Times New Roman" pitchFamily="18" charset="0"/>
            </a:endParaRPr>
          </a:p>
          <a:p>
            <a:pPr algn="just" eaLnBrk="0" hangingPunct="0">
              <a:lnSpc>
                <a:spcPts val="2800"/>
              </a:lnSpc>
              <a:buFont typeface="Wingdings" pitchFamily="2" charset="2"/>
              <a:buChar char="Ø"/>
            </a:pPr>
            <a:r>
              <a:rPr lang="en-US" altLang="zh-CN" b="1" dirty="0" smtClean="0">
                <a:solidFill>
                  <a:schemeClr val="accent1"/>
                </a:solidFill>
                <a:latin typeface="Comic Sans MS" pitchFamily="66" charset="0"/>
                <a:sym typeface="Times New Roman" pitchFamily="18" charset="0"/>
              </a:rPr>
              <a:t>Avoid statements that are too narrow.</a:t>
            </a:r>
          </a:p>
          <a:p>
            <a:pPr lvl="0" algn="just" eaLnBrk="0" hangingPunct="0">
              <a:lnSpc>
                <a:spcPts val="2800"/>
              </a:lnSpc>
            </a:pPr>
            <a:r>
              <a:rPr lang="en-US" altLang="zh-CN" dirty="0" smtClean="0"/>
              <a:t>   “The speed limit near my home is 65 miles per hour”</a:t>
            </a:r>
          </a:p>
          <a:p>
            <a:pPr lvl="0" algn="just" eaLnBrk="0" hangingPunct="0">
              <a:lnSpc>
                <a:spcPts val="2800"/>
              </a:lnSpc>
            </a:pPr>
            <a:r>
              <a:rPr lang="en-US" altLang="zh-CN" dirty="0" smtClean="0"/>
              <a:t>   “The speed limit near my home should be lowered to 55 miles per hour  </a:t>
            </a:r>
          </a:p>
          <a:p>
            <a:pPr lvl="0" algn="just" eaLnBrk="0" hangingPunct="0">
              <a:lnSpc>
                <a:spcPts val="2800"/>
              </a:lnSpc>
            </a:pPr>
            <a:r>
              <a:rPr lang="en-US" altLang="zh-CN" dirty="0" smtClean="0"/>
              <a:t>    for several reasons” </a:t>
            </a:r>
            <a:endParaRPr lang="en-US" altLang="zh-CN" b="1" dirty="0" smtClean="0">
              <a:solidFill>
                <a:schemeClr val="accent1"/>
              </a:solidFill>
              <a:latin typeface="Comic Sans MS" pitchFamily="66" charset="0"/>
              <a:sym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457200"/>
            <a:ext cx="8229600" cy="914400"/>
          </a:xfrm>
        </p:spPr>
        <p:txBody>
          <a:bodyPr/>
          <a:lstStyle/>
          <a:p>
            <a:pPr algn="ctr"/>
            <a:r>
              <a:rPr lang="en-US" altLang="zh-CN" sz="2400" b="1" dirty="0" smtClean="0">
                <a:solidFill>
                  <a:schemeClr val="accent2"/>
                </a:solidFill>
              </a:rPr>
              <a:t>Writing a Good Thesis </a:t>
            </a:r>
            <a:endParaRPr lang="zh-CN" altLang="en-US" dirty="0">
              <a:solidFill>
                <a:schemeClr val="accent2"/>
              </a:solidFill>
            </a:endParaRPr>
          </a:p>
        </p:txBody>
      </p:sp>
      <p:sp>
        <p:nvSpPr>
          <p:cNvPr id="1026" name="Rectangle 2"/>
          <p:cNvSpPr>
            <a:spLocks noChangeArrowheads="1"/>
          </p:cNvSpPr>
          <p:nvPr/>
        </p:nvSpPr>
        <p:spPr bwMode="auto">
          <a:xfrm>
            <a:off x="609600" y="2667000"/>
            <a:ext cx="8001000" cy="2971800"/>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en-US" altLang="zh-CN" b="1" i="0" u="none" strike="noStrike" cap="none" normalizeH="0" baseline="0" dirty="0" smtClean="0">
                <a:ln>
                  <a:noFill/>
                </a:ln>
                <a:solidFill>
                  <a:schemeClr val="tx1"/>
                </a:solidFill>
                <a:effectLst/>
                <a:latin typeface="Calibri" pitchFamily="34" charset="0"/>
                <a:ea typeface="宋体" pitchFamily="2" charset="-122"/>
                <a:cs typeface="宋体" pitchFamily="2" charset="-122"/>
              </a:rPr>
              <a:t>General         Limited                    Thesis Statement</a:t>
            </a:r>
            <a:endParaRPr kumimoji="0" lang="en-US" altLang="zh-CN" b="1"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algn="just" defTabSz="914400" rtl="0" eaLnBrk="1" fontAlgn="base" latinLnBrk="0" hangingPunct="1">
              <a:lnSpc>
                <a:spcPct val="80000"/>
              </a:lnSpc>
              <a:spcBef>
                <a:spcPct val="0"/>
              </a:spcBef>
              <a:spcAft>
                <a:spcPct val="0"/>
              </a:spcAft>
              <a:buClrTx/>
              <a:buSzTx/>
              <a:buFontTx/>
              <a:buNone/>
              <a:tabLst/>
            </a:pPr>
            <a:r>
              <a:rPr kumimoji="0" lang="en-US" altLang="zh-CN" b="1" i="0" u="none" strike="noStrike" cap="none" normalizeH="0" baseline="0" dirty="0" smtClean="0">
                <a:ln>
                  <a:noFill/>
                </a:ln>
                <a:solidFill>
                  <a:schemeClr val="tx1"/>
                </a:solidFill>
                <a:effectLst/>
                <a:latin typeface="Calibri" pitchFamily="34" charset="0"/>
                <a:ea typeface="宋体" pitchFamily="2" charset="-122"/>
                <a:cs typeface="宋体" pitchFamily="2" charset="-122"/>
              </a:rPr>
              <a:t>Topic              </a:t>
            </a:r>
            <a:r>
              <a:rPr kumimoji="0" lang="en-US" altLang="zh-CN" b="1" i="0" u="none" strike="noStrike" cap="none" normalizeH="0" baseline="0" dirty="0" err="1" smtClean="0">
                <a:ln>
                  <a:noFill/>
                </a:ln>
                <a:solidFill>
                  <a:schemeClr val="tx1"/>
                </a:solidFill>
                <a:effectLst/>
                <a:latin typeface="Calibri" pitchFamily="34" charset="0"/>
                <a:ea typeface="宋体" pitchFamily="2" charset="-122"/>
                <a:cs typeface="宋体" pitchFamily="2" charset="-122"/>
              </a:rPr>
              <a:t>Topic</a:t>
            </a:r>
            <a:endParaRPr lang="en-US" altLang="zh-CN" b="1" dirty="0" smtClean="0">
              <a:latin typeface="Times New Roman" pitchFamily="18" charset="0"/>
              <a:ea typeface="宋体" pitchFamily="2" charset="-122"/>
              <a:cs typeface="宋体" pitchFamily="2" charset="-122"/>
            </a:endParaRPr>
          </a:p>
          <a:p>
            <a:pPr marL="0" marR="0" lvl="0" indent="0" algn="just" defTabSz="914400" rtl="0" eaLnBrk="1" fontAlgn="base" latinLnBrk="0" hangingPunct="1">
              <a:lnSpc>
                <a:spcPts val="2600"/>
              </a:lnSpc>
              <a:spcBef>
                <a:spcPct val="0"/>
              </a:spcBef>
              <a:spcAft>
                <a:spcPct val="0"/>
              </a:spcAft>
              <a:buClrTx/>
              <a:buSzTx/>
              <a:buFontTx/>
              <a:buNone/>
              <a:tabLst/>
            </a:pPr>
            <a:endPar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endParaRPr>
          </a:p>
          <a:p>
            <a:pPr marL="0" marR="0" lvl="0" indent="0" algn="just" defTabSz="914400" rtl="0" eaLnBrk="1" fontAlgn="base" latinLnBrk="0" hangingPunct="1">
              <a:lnSpc>
                <a:spcPts val="26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Marriage       Honeymoon          A honeymoon is perhaps </a:t>
            </a:r>
            <a:r>
              <a:rPr kumimoji="0" lang="en-US" altLang="zh-CN"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the worst way </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to begin a        </a:t>
            </a:r>
          </a:p>
          <a:p>
            <a:pPr marL="0" marR="0" lvl="0" indent="0" algn="just" defTabSz="914400" rtl="0" eaLnBrk="1" fontAlgn="base" latinLnBrk="0" hangingPunct="1">
              <a:lnSpc>
                <a:spcPts val="2600"/>
              </a:lnSpc>
              <a:spcBef>
                <a:spcPct val="0"/>
              </a:spcBef>
              <a:spcAft>
                <a:spcPct val="0"/>
              </a:spcAft>
              <a:buClrTx/>
              <a:buSzTx/>
              <a:buFontTx/>
              <a:buNone/>
              <a:tabLst/>
            </a:pPr>
            <a:r>
              <a:rPr lang="en-US" altLang="zh-CN" dirty="0" smtClean="0">
                <a:latin typeface="Calibri" pitchFamily="34" charset="0"/>
                <a:ea typeface="宋体" pitchFamily="2" charset="-122"/>
                <a:cs typeface="宋体" pitchFamily="2" charset="-122"/>
              </a:rPr>
              <a:t>                                                       </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marriage</a:t>
            </a:r>
            <a:endParaRPr lang="en-US" altLang="zh-CN" dirty="0" smtClean="0">
              <a:latin typeface="Times New Roman" pitchFamily="18" charset="0"/>
              <a:ea typeface="宋体" pitchFamily="2" charset="-122"/>
              <a:cs typeface="宋体" pitchFamily="2" charset="-122"/>
            </a:endParaRPr>
          </a:p>
          <a:p>
            <a:pPr marL="0" marR="0" lvl="0" indent="0" algn="just" defTabSz="914400" rtl="0" eaLnBrk="1" fontAlgn="base" latinLnBrk="0" hangingPunct="1">
              <a:lnSpc>
                <a:spcPts val="26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Children        Disciplining of       My husband and I have </a:t>
            </a:r>
            <a:r>
              <a:rPr kumimoji="0" lang="en-US" altLang="zh-CN"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several effective ways </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of  </a:t>
            </a:r>
          </a:p>
          <a:p>
            <a:pPr marL="0" marR="0" lvl="0" indent="0" algn="just" defTabSz="914400" rtl="0" eaLnBrk="1" fontAlgn="base" latinLnBrk="0" hangingPunct="1">
              <a:lnSpc>
                <a:spcPts val="2600"/>
              </a:lnSpc>
              <a:spcBef>
                <a:spcPct val="0"/>
              </a:spcBef>
              <a:spcAft>
                <a:spcPct val="0"/>
              </a:spcAft>
              <a:buClrTx/>
              <a:buSzTx/>
              <a:buFontTx/>
              <a:buNone/>
              <a:tabLst/>
            </a:pPr>
            <a:r>
              <a:rPr lang="en-US" altLang="zh-CN" dirty="0" smtClean="0">
                <a:latin typeface="Calibri" pitchFamily="34" charset="0"/>
                <a:ea typeface="宋体" pitchFamily="2" charset="-122"/>
                <a:cs typeface="宋体" pitchFamily="2" charset="-122"/>
              </a:rPr>
              <a:t>                       </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Children              </a:t>
            </a:r>
            <a:r>
              <a:rPr kumimoji="0" lang="en-US" altLang="zh-CN" b="0" i="0" u="none" strike="noStrike" cap="none" normalizeH="0" dirty="0" smtClean="0">
                <a:ln>
                  <a:noFill/>
                </a:ln>
                <a:solidFill>
                  <a:schemeClr val="tx1"/>
                </a:solidFill>
                <a:effectLst/>
                <a:latin typeface="Calibri" pitchFamily="34" charset="0"/>
                <a:ea typeface="宋体" pitchFamily="2" charset="-122"/>
                <a:cs typeface="宋体" pitchFamily="2" charset="-122"/>
              </a:rPr>
              <a:t>  </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disciplining of our children</a:t>
            </a:r>
          </a:p>
          <a:p>
            <a:pPr marL="0" marR="0" lvl="0" indent="0" algn="just" defTabSz="914400" rtl="0" eaLnBrk="1" fontAlgn="base" latinLnBrk="0" hangingPunct="1">
              <a:lnSpc>
                <a:spcPts val="26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Sports           Players’ salaries    Players’ high salaries </a:t>
            </a:r>
            <a:r>
              <a:rPr kumimoji="0" lang="en-US" altLang="zh-CN"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are bad for </a:t>
            </a: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the game,</a:t>
            </a:r>
            <a:endPar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457200" marR="0" lvl="1" indent="0" algn="just" defTabSz="914400" rtl="0" eaLnBrk="1" fontAlgn="base" latinLnBrk="0" hangingPunct="1">
              <a:lnSpc>
                <a:spcPts val="26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for the fans, for the value our children are developing</a:t>
            </a:r>
            <a:endParaRPr kumimoji="0" lang="zh-CN" alt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27" name="Rectangle 3"/>
          <p:cNvSpPr>
            <a:spLocks noChangeArrowheads="1"/>
          </p:cNvSpPr>
          <p:nvPr/>
        </p:nvSpPr>
        <p:spPr bwMode="auto">
          <a:xfrm>
            <a:off x="685800" y="1371600"/>
            <a:ext cx="80772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lnSpc>
                <a:spcPts val="2800"/>
              </a:lnSpc>
              <a:buFont typeface="Wingdings" pitchFamily="2" charset="2"/>
              <a:buChar char="Ø"/>
            </a:pPr>
            <a:r>
              <a:rPr lang="en-US" altLang="zh-CN" sz="2000" b="1" dirty="0" smtClean="0">
                <a:solidFill>
                  <a:schemeClr val="accent1"/>
                </a:solidFill>
                <a:latin typeface="Comic Sans MS" pitchFamily="66" charset="0"/>
                <a:sym typeface="Times New Roman" pitchFamily="18" charset="0"/>
              </a:rPr>
              <a:t>Avoid statements that are too broad.</a:t>
            </a:r>
          </a:p>
          <a:p>
            <a:pPr lvl="0" eaLnBrk="0" hangingPunct="0">
              <a:lnSpc>
                <a:spcPts val="2800"/>
              </a:lnSpc>
            </a:pPr>
            <a:r>
              <a:rPr lang="en-US" altLang="zh-CN" sz="2000" b="1" dirty="0" smtClean="0">
                <a:solidFill>
                  <a:schemeClr val="accent1"/>
                </a:solidFill>
                <a:latin typeface="Comic Sans MS" pitchFamily="66" charset="0"/>
                <a:sym typeface="Times New Roman" pitchFamily="18" charset="0"/>
              </a:rPr>
              <a:t>   </a:t>
            </a:r>
            <a:r>
              <a:rPr lang="en-US" altLang="zh-CN" sz="2000" dirty="0" smtClean="0"/>
              <a:t>“</a:t>
            </a:r>
            <a:r>
              <a:rPr lang="en-US" altLang="zh-CN" b="1" dirty="0" smtClean="0"/>
              <a:t>Men and women are very different”</a:t>
            </a:r>
          </a:p>
          <a:p>
            <a:pPr lvl="0" eaLnBrk="0" hangingPunct="0">
              <a:lnSpc>
                <a:spcPts val="2800"/>
              </a:lnSpc>
            </a:pPr>
            <a:r>
              <a:rPr lang="en-US" altLang="zh-CN" b="1" dirty="0" smtClean="0"/>
              <a:t>     “Men and women are often treated differently in the workplace” </a:t>
            </a:r>
            <a:r>
              <a:rPr kumimoji="0" lang="en-US" altLang="zh-CN" b="1"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en-US" altLang="zh-CN" b="1" i="1"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066800"/>
            <a:ext cx="7543800" cy="533400"/>
          </a:xfrm>
        </p:spPr>
        <p:txBody>
          <a:bodyPr>
            <a:normAutofit fontScale="90000"/>
          </a:bodyPr>
          <a:lstStyle/>
          <a:p>
            <a:pPr algn="ctr"/>
            <a:r>
              <a:rPr lang="en-US" altLang="zh-CN" sz="2200" b="1" dirty="0" smtClean="0">
                <a:solidFill>
                  <a:schemeClr val="accent2"/>
                </a:solidFill>
              </a:rPr>
              <a:t> Let’s revise the following thesis statements in pairs. </a:t>
            </a:r>
            <a:r>
              <a:rPr lang="zh-CN" altLang="zh-CN" sz="2000" b="1" dirty="0" smtClean="0">
                <a:solidFill>
                  <a:schemeClr val="accent2"/>
                </a:solidFill>
              </a:rPr>
              <a:t/>
            </a:r>
            <a:br>
              <a:rPr lang="zh-CN" altLang="zh-CN" sz="2000" b="1" dirty="0" smtClean="0">
                <a:solidFill>
                  <a:schemeClr val="accent2"/>
                </a:solidFill>
              </a:rPr>
            </a:br>
            <a:endParaRPr lang="zh-CN" altLang="en-US" sz="2000" b="1" dirty="0">
              <a:solidFill>
                <a:schemeClr val="accent2"/>
              </a:solidFill>
            </a:endParaRPr>
          </a:p>
        </p:txBody>
      </p:sp>
      <p:graphicFrame>
        <p:nvGraphicFramePr>
          <p:cNvPr id="3" name="表格 2"/>
          <p:cNvGraphicFramePr>
            <a:graphicFrameLocks noGrp="1"/>
          </p:cNvGraphicFramePr>
          <p:nvPr/>
        </p:nvGraphicFramePr>
        <p:xfrm>
          <a:off x="762000" y="1676400"/>
          <a:ext cx="7772400" cy="4191000"/>
        </p:xfrm>
        <a:graphic>
          <a:graphicData uri="http://schemas.openxmlformats.org/drawingml/2006/table">
            <a:tbl>
              <a:tblPr/>
              <a:tblGrid>
                <a:gridCol w="7772400"/>
              </a:tblGrid>
              <a:tr h="4191000">
                <a:tc>
                  <a:txBody>
                    <a:bodyPr/>
                    <a:lstStyle/>
                    <a:p>
                      <a:pPr algn="just">
                        <a:spcAft>
                          <a:spcPts val="0"/>
                        </a:spcAft>
                      </a:pPr>
                      <a:endParaRPr lang="en-US" altLang="zh-CN" sz="2000" b="1" i="1" kern="100" dirty="0" smtClean="0">
                        <a:solidFill>
                          <a:srgbClr val="0070C0"/>
                        </a:solidFill>
                        <a:latin typeface="Times New Roman"/>
                        <a:ea typeface="宋体"/>
                        <a:cs typeface="Times New Roman"/>
                      </a:endParaRPr>
                    </a:p>
                    <a:p>
                      <a:pPr algn="just">
                        <a:spcAft>
                          <a:spcPts val="0"/>
                        </a:spcAft>
                      </a:pPr>
                      <a:r>
                        <a:rPr lang="en-US" altLang="zh-CN" sz="2000" b="1" i="1" kern="100" dirty="0" smtClean="0">
                          <a:solidFill>
                            <a:srgbClr val="C00000"/>
                          </a:solidFill>
                          <a:latin typeface="Times New Roman"/>
                          <a:ea typeface="宋体"/>
                          <a:cs typeface="Times New Roman"/>
                        </a:rPr>
                        <a:t>The baby boom generation has Changed American</a:t>
                      </a:r>
                      <a:r>
                        <a:rPr lang="en-US" altLang="zh-CN" sz="2000" b="1" i="1" kern="100" baseline="0" dirty="0" smtClean="0">
                          <a:solidFill>
                            <a:srgbClr val="C00000"/>
                          </a:solidFill>
                          <a:latin typeface="Times New Roman"/>
                          <a:ea typeface="宋体"/>
                          <a:cs typeface="Times New Roman"/>
                        </a:rPr>
                        <a:t> in key ways.</a:t>
                      </a:r>
                      <a:r>
                        <a:rPr lang="en-US" altLang="zh-CN" sz="2000" b="1" i="1" kern="100" dirty="0" smtClean="0">
                          <a:solidFill>
                            <a:srgbClr val="C00000"/>
                          </a:solidFill>
                          <a:latin typeface="Times New Roman"/>
                          <a:ea typeface="宋体"/>
                          <a:cs typeface="Times New Roman"/>
                        </a:rPr>
                        <a:t> </a:t>
                      </a:r>
                    </a:p>
                    <a:p>
                      <a:pPr algn="just">
                        <a:spcAft>
                          <a:spcPts val="0"/>
                        </a:spcAft>
                      </a:pPr>
                      <a:endParaRPr lang="en-US" altLang="zh-CN" sz="2000" b="1" i="1" kern="100" dirty="0" smtClean="0">
                        <a:solidFill>
                          <a:srgbClr val="C00000"/>
                        </a:solidFill>
                        <a:latin typeface="Times New Roman"/>
                        <a:ea typeface="宋体"/>
                        <a:cs typeface="Times New Roman"/>
                      </a:endParaRPr>
                    </a:p>
                    <a:p>
                      <a:pPr algn="just">
                        <a:spcAft>
                          <a:spcPts val="0"/>
                        </a:spcAft>
                      </a:pPr>
                      <a:endParaRPr lang="en-US" altLang="zh-CN" sz="2000" b="1" i="1" kern="100" dirty="0" smtClean="0">
                        <a:solidFill>
                          <a:srgbClr val="C00000"/>
                        </a:solidFill>
                        <a:latin typeface="Times New Roman"/>
                        <a:ea typeface="宋体"/>
                        <a:cs typeface="Times New Roman"/>
                      </a:endParaRPr>
                    </a:p>
                    <a:p>
                      <a:pPr algn="just">
                        <a:spcAft>
                          <a:spcPts val="0"/>
                        </a:spcAft>
                      </a:pPr>
                      <a:r>
                        <a:rPr lang="en-US" altLang="zh-CN" sz="2000" b="1" i="1" kern="100" dirty="0" smtClean="0">
                          <a:solidFill>
                            <a:srgbClr val="C00000"/>
                          </a:solidFill>
                          <a:latin typeface="Times New Roman"/>
                          <a:ea typeface="宋体"/>
                          <a:cs typeface="Times New Roman"/>
                        </a:rPr>
                        <a:t>In the 1980s,</a:t>
                      </a:r>
                      <a:r>
                        <a:rPr lang="en-US" altLang="zh-CN" sz="2000" b="1" i="1" kern="100" baseline="0" dirty="0" smtClean="0">
                          <a:solidFill>
                            <a:srgbClr val="C00000"/>
                          </a:solidFill>
                          <a:latin typeface="Times New Roman"/>
                          <a:ea typeface="宋体"/>
                          <a:cs typeface="Times New Roman"/>
                        </a:rPr>
                        <a:t> AIDS changed people’s attitudes about dating.</a:t>
                      </a:r>
                    </a:p>
                    <a:p>
                      <a:pPr algn="just">
                        <a:spcAft>
                          <a:spcPts val="0"/>
                        </a:spcAft>
                      </a:pPr>
                      <a:endParaRPr lang="en-US" altLang="zh-CN" sz="2000" b="1" i="1" kern="100" baseline="0" dirty="0" smtClean="0">
                        <a:solidFill>
                          <a:srgbClr val="C00000"/>
                        </a:solidFill>
                        <a:latin typeface="Times New Roman"/>
                        <a:ea typeface="宋体"/>
                        <a:cs typeface="Times New Roman"/>
                      </a:endParaRPr>
                    </a:p>
                    <a:p>
                      <a:pPr algn="just">
                        <a:spcAft>
                          <a:spcPts val="0"/>
                        </a:spcAft>
                      </a:pPr>
                      <a:endParaRPr lang="en-US" altLang="zh-CN" sz="2000" b="1" i="1" kern="100" baseline="0" dirty="0" smtClean="0">
                        <a:solidFill>
                          <a:srgbClr val="C00000"/>
                        </a:solidFill>
                        <a:latin typeface="Times New Roman"/>
                        <a:ea typeface="宋体"/>
                        <a:cs typeface="Times New Roman"/>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2000" b="1" i="1" kern="100" dirty="0" smtClean="0">
                          <a:solidFill>
                            <a:srgbClr val="C00000"/>
                          </a:solidFill>
                          <a:latin typeface="Times New Roman"/>
                          <a:ea typeface="宋体"/>
                          <a:cs typeface="Times New Roman"/>
                        </a:rPr>
                        <a:t>The speed limit near my home should be lower to55 miles per hour for several reasons.</a:t>
                      </a:r>
                    </a:p>
                    <a:p>
                      <a:pPr algn="just">
                        <a:spcAft>
                          <a:spcPts val="0"/>
                        </a:spcAft>
                      </a:pPr>
                      <a:endParaRPr lang="en-US" altLang="zh-CN" sz="2000" b="1" i="1" kern="100" baseline="0" dirty="0" smtClean="0">
                        <a:solidFill>
                          <a:srgbClr val="C00000"/>
                        </a:solidFill>
                        <a:latin typeface="Times New Roman"/>
                        <a:ea typeface="宋体"/>
                        <a:cs typeface="Times New Roman"/>
                      </a:endParaRPr>
                    </a:p>
                    <a:p>
                      <a:pPr algn="just">
                        <a:spcAft>
                          <a:spcPts val="0"/>
                        </a:spcAft>
                      </a:pPr>
                      <a:endParaRPr lang="en-US" altLang="zh-CN" sz="2000" b="1" i="1" kern="100" baseline="0" dirty="0" smtClean="0">
                        <a:solidFill>
                          <a:srgbClr val="C00000"/>
                        </a:solidFill>
                        <a:latin typeface="Times New Roman"/>
                        <a:ea typeface="宋体"/>
                        <a:cs typeface="Times New Roman"/>
                      </a:endParaRPr>
                    </a:p>
                    <a:p>
                      <a:pPr algn="just">
                        <a:spcAft>
                          <a:spcPts val="0"/>
                        </a:spcAft>
                      </a:pPr>
                      <a:endParaRPr lang="en-US" altLang="zh-CN" sz="2000" b="1" i="1" kern="100" baseline="0" dirty="0" smtClean="0">
                        <a:solidFill>
                          <a:srgbClr val="C00000"/>
                        </a:solidFill>
                        <a:latin typeface="Times New Roman"/>
                        <a:ea typeface="宋体"/>
                        <a:cs typeface="Times New Roman"/>
                      </a:endParaRPr>
                    </a:p>
                    <a:p>
                      <a:pPr algn="just">
                        <a:spcAft>
                          <a:spcPts val="0"/>
                        </a:spcAft>
                      </a:pPr>
                      <a:r>
                        <a:rPr lang="en-US" altLang="zh-CN" sz="2000" b="1" i="1" kern="100" dirty="0" smtClean="0">
                          <a:solidFill>
                            <a:srgbClr val="C00000"/>
                          </a:solidFill>
                          <a:latin typeface="Times New Roman"/>
                          <a:ea typeface="宋体"/>
                          <a:cs typeface="Times New Roman"/>
                        </a:rPr>
                        <a:t>Teachers have played an important role in my life.</a:t>
                      </a:r>
                      <a:endParaRPr lang="en-US" altLang="zh-CN" sz="2000" b="1" i="1" kern="100" baseline="0" dirty="0" smtClean="0">
                        <a:solidFill>
                          <a:srgbClr val="C00000"/>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Now, revise the following thesis statements in the box. </a:t>
            </a:r>
            <a:endParaRPr kumimoji="0" lang="en-US"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5" name="矩形 4"/>
          <p:cNvSpPr/>
          <p:nvPr/>
        </p:nvSpPr>
        <p:spPr>
          <a:xfrm>
            <a:off x="762000" y="4495800"/>
            <a:ext cx="7324725" cy="707886"/>
          </a:xfrm>
          <a:prstGeom prst="rect">
            <a:avLst/>
          </a:prstGeom>
        </p:spPr>
        <p:txBody>
          <a:bodyPr wrap="square">
            <a:spAutoFit/>
          </a:bodyPr>
          <a:lstStyle/>
          <a:p>
            <a:pPr lvl="0" algn="just"/>
            <a:r>
              <a:rPr lang="en-US" altLang="zh-CN" sz="2000" b="1" i="1" kern="100" dirty="0" smtClean="0">
                <a:solidFill>
                  <a:srgbClr val="0070C0"/>
                </a:solidFill>
                <a:latin typeface="Times New Roman"/>
                <a:ea typeface="宋体"/>
                <a:cs typeface="Times New Roman"/>
              </a:rPr>
              <a:t>Teachers have played an important role in my life, but they were not as important as my parents.</a:t>
            </a:r>
            <a:endParaRPr lang="zh-CN" altLang="en-US" sz="2000" b="1" kern="100" dirty="0">
              <a:solidFill>
                <a:srgbClr val="0070C0"/>
              </a:solidFill>
              <a:latin typeface="Times New Roman"/>
              <a:ea typeface="宋体"/>
              <a:cs typeface="Times New Roman"/>
            </a:endParaRPr>
          </a:p>
        </p:txBody>
      </p:sp>
      <p:sp>
        <p:nvSpPr>
          <p:cNvPr id="6" name="矩形 5"/>
          <p:cNvSpPr/>
          <p:nvPr/>
        </p:nvSpPr>
        <p:spPr>
          <a:xfrm>
            <a:off x="685800" y="3429000"/>
            <a:ext cx="7620000" cy="400110"/>
          </a:xfrm>
          <a:prstGeom prst="rect">
            <a:avLst/>
          </a:prstGeom>
        </p:spPr>
        <p:txBody>
          <a:bodyPr wrap="square">
            <a:spAutoFit/>
          </a:bodyPr>
          <a:lstStyle/>
          <a:p>
            <a:pPr lvl="0" algn="just"/>
            <a:r>
              <a:rPr lang="en-US" altLang="zh-CN" sz="2000" b="1" i="1" kern="100" dirty="0" smtClean="0">
                <a:solidFill>
                  <a:srgbClr val="0070C0"/>
                </a:solidFill>
                <a:latin typeface="Times New Roman"/>
                <a:ea typeface="宋体"/>
                <a:cs typeface="Times New Roman"/>
              </a:rPr>
              <a:t>The speed limit near my home is 65 miles per hour.</a:t>
            </a:r>
          </a:p>
        </p:txBody>
      </p:sp>
      <p:sp>
        <p:nvSpPr>
          <p:cNvPr id="7" name="矩形 6"/>
          <p:cNvSpPr/>
          <p:nvPr/>
        </p:nvSpPr>
        <p:spPr>
          <a:xfrm>
            <a:off x="838200" y="2514600"/>
            <a:ext cx="5410200" cy="400110"/>
          </a:xfrm>
          <a:prstGeom prst="rect">
            <a:avLst/>
          </a:prstGeom>
        </p:spPr>
        <p:txBody>
          <a:bodyPr wrap="square">
            <a:spAutoFit/>
          </a:bodyPr>
          <a:lstStyle/>
          <a:p>
            <a:pPr lvl="0" algn="just"/>
            <a:r>
              <a:rPr lang="en-US" altLang="zh-CN" sz="2000" b="1" i="1" kern="100" dirty="0" smtClean="0">
                <a:solidFill>
                  <a:srgbClr val="0070C0"/>
                </a:solidFill>
                <a:latin typeface="Times New Roman"/>
                <a:ea typeface="宋体"/>
                <a:cs typeface="Times New Roman"/>
              </a:rPr>
              <a:t>Disease has shaped human history.</a:t>
            </a:r>
          </a:p>
        </p:txBody>
      </p:sp>
      <p:sp>
        <p:nvSpPr>
          <p:cNvPr id="8" name="矩形 7"/>
          <p:cNvSpPr/>
          <p:nvPr/>
        </p:nvSpPr>
        <p:spPr>
          <a:xfrm>
            <a:off x="762000" y="1600200"/>
            <a:ext cx="6553200" cy="400110"/>
          </a:xfrm>
          <a:prstGeom prst="rect">
            <a:avLst/>
          </a:prstGeom>
        </p:spPr>
        <p:txBody>
          <a:bodyPr wrap="square">
            <a:spAutoFit/>
          </a:bodyPr>
          <a:lstStyle/>
          <a:p>
            <a:pPr lvl="0" algn="just"/>
            <a:r>
              <a:rPr lang="en-US" altLang="zh-CN" sz="2000" b="1" i="1" kern="100" dirty="0" smtClean="0">
                <a:solidFill>
                  <a:srgbClr val="0070C0"/>
                </a:solidFill>
                <a:latin typeface="Times New Roman"/>
                <a:ea typeface="宋体"/>
                <a:cs typeface="Times New Roman"/>
              </a:rPr>
              <a:t>The baby boom generation is the concern of this essay.</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533400"/>
            <a:ext cx="8229600" cy="914400"/>
          </a:xfrm>
        </p:spPr>
        <p:txBody>
          <a:bodyPr/>
          <a:lstStyle/>
          <a:p>
            <a:pPr algn="ctr"/>
            <a:r>
              <a:rPr lang="en-US" altLang="zh-CN" b="1" dirty="0" smtClean="0">
                <a:solidFill>
                  <a:schemeClr val="accent6">
                    <a:lumMod val="75000"/>
                  </a:schemeClr>
                </a:solidFill>
                <a:latin typeface="Tahoma" pitchFamily="34" charset="0"/>
                <a:ea typeface="Tahoma" pitchFamily="34" charset="0"/>
                <a:cs typeface="Tahoma" pitchFamily="34" charset="0"/>
              </a:rPr>
              <a:t>Activity 2.2 Specific Details </a:t>
            </a:r>
            <a:endParaRPr lang="zh-CN" altLang="en-US" dirty="0"/>
          </a:p>
        </p:txBody>
      </p:sp>
      <p:sp>
        <p:nvSpPr>
          <p:cNvPr id="1026" name="Rectangle 2"/>
          <p:cNvSpPr>
            <a:spLocks noChangeArrowheads="1"/>
          </p:cNvSpPr>
          <p:nvPr/>
        </p:nvSpPr>
        <p:spPr bwMode="auto">
          <a:xfrm>
            <a:off x="304800" y="1143000"/>
            <a:ext cx="3657600" cy="5715000"/>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Calibri" pitchFamily="34" charset="0"/>
                <a:ea typeface="宋体" pitchFamily="2" charset="-122"/>
                <a:cs typeface="宋体" pitchFamily="2" charset="-122"/>
              </a:rPr>
              <a:t>Vague Support</a:t>
            </a:r>
          </a:p>
          <a:p>
            <a:pPr marL="0" marR="0" lvl="0" indent="0" defTabSz="914400" rtl="0" eaLnBrk="1" fontAlgn="base" latinLnBrk="0" hangingPunct="1">
              <a:lnSpc>
                <a:spcPct val="120000"/>
              </a:lnSpc>
              <a:spcBef>
                <a:spcPct val="0"/>
              </a:spcBef>
              <a:spcAft>
                <a:spcPct val="0"/>
              </a:spcAft>
              <a:buClrTx/>
              <a:buSzTx/>
              <a:buFontTx/>
              <a:buNone/>
              <a:tabLst/>
            </a:pPr>
            <a:r>
              <a:rPr lang="en-US" altLang="zh-CN" sz="1600" dirty="0" smtClean="0">
                <a:latin typeface="Calibri" pitchFamily="34" charset="0"/>
                <a:ea typeface="宋体" pitchFamily="2" charset="-122"/>
                <a:cs typeface="宋体" pitchFamily="2" charset="-122"/>
              </a:rPr>
              <a:t>1.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Many people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in the theater show     </a:t>
            </a:r>
            <a:r>
              <a:rPr lang="en-US" altLang="zh-CN" sz="1600" dirty="0" smtClean="0">
                <a:latin typeface="Times New Roman" pitchFamily="18" charset="0"/>
                <a:ea typeface="宋体" pitchFamily="2" charset="-122"/>
                <a:cs typeface="宋体" pitchFamily="2" charset="-122"/>
              </a:rPr>
              <a:t>  </a:t>
            </a:r>
          </a:p>
          <a:p>
            <a:pPr marL="342900" marR="0" lvl="0" indent="-342900" defTabSz="914400" rtl="0" eaLnBrk="1" fontAlgn="base" latinLnBrk="0" hangingPunct="1">
              <a:lnSpc>
                <a:spcPct val="120000"/>
              </a:lnSpc>
              <a:spcBef>
                <a:spcPct val="0"/>
              </a:spcBef>
              <a:spcAft>
                <a:spcPct val="0"/>
              </a:spcAft>
              <a:buClrTx/>
              <a:buSzTx/>
              <a:tabLst/>
            </a:pP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themselves to be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inconsiderate.</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They make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noises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and create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disturbances</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at their seats. </a:t>
            </a:r>
          </a:p>
          <a:p>
            <a:pPr marL="342900" marR="0" lvl="0" indent="-342900" defTabSz="914400" rtl="0" eaLnBrk="1" fontAlgn="base" latinLnBrk="0" hangingPunct="1">
              <a:lnSpc>
                <a:spcPct val="120000"/>
              </a:lnSpc>
              <a:spcBef>
                <a:spcPct val="0"/>
              </a:spcBef>
              <a:spcAft>
                <a:spcPct val="0"/>
              </a:spcAft>
              <a:buClrTx/>
              <a:buSzTx/>
              <a:tabLst/>
            </a:pPr>
            <a:endParaRPr lang="en-US" altLang="zh-CN" sz="1600" dirty="0" smtClean="0">
              <a:latin typeface="Calibri" pitchFamily="34" charset="0"/>
              <a:ea typeface="宋体" pitchFamily="2" charset="-122"/>
              <a:cs typeface="宋体" pitchFamily="2" charset="-122"/>
            </a:endParaRPr>
          </a:p>
          <a:p>
            <a:pPr marL="342900" marR="0" lvl="0" indent="-342900" defTabSz="914400" rtl="0" eaLnBrk="1" fontAlgn="base" latinLnBrk="0" hangingPunct="1">
              <a:lnSpc>
                <a:spcPct val="120000"/>
              </a:lnSpc>
              <a:spcBef>
                <a:spcPct val="0"/>
              </a:spcBef>
              <a:spcAft>
                <a:spcPct val="0"/>
              </a:spcAft>
              <a:buClrTx/>
              <a:buSzTx/>
              <a:tabLst/>
            </a:pPr>
            <a:endParaRPr lang="en-US" altLang="zh-CN" sz="1600" dirty="0" smtClean="0">
              <a:latin typeface="Times New Roman" pitchFamily="18" charset="0"/>
              <a:ea typeface="宋体" pitchFamily="2" charset="-122"/>
              <a:cs typeface="宋体" pitchFamily="2" charset="-122"/>
            </a:endParaRPr>
          </a:p>
          <a:p>
            <a:pPr marL="342900" marR="0" lvl="0" indent="-342900" defTabSz="914400" rtl="0" eaLnBrk="1" fontAlgn="base" latinLnBrk="0" hangingPunct="1">
              <a:lnSpc>
                <a:spcPct val="120000"/>
              </a:lnSpc>
              <a:spcBef>
                <a:spcPct val="0"/>
              </a:spcBef>
              <a:spcAft>
                <a:spcPct val="0"/>
              </a:spcAft>
              <a:buClrTx/>
              <a:buSzTx/>
              <a:buAutoNum type="arabicPeriod" startAt="2"/>
              <a:tabLst/>
            </a:pP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And people are often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messy</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so that you are constantly aware of all the food they are eating.</a:t>
            </a:r>
          </a:p>
          <a:p>
            <a:pPr marL="342900" marR="0" lvl="0" indent="-342900" defTabSz="914400" rtl="0" eaLnBrk="1" fontAlgn="base" latinLnBrk="0" hangingPunct="1">
              <a:lnSpc>
                <a:spcPct val="120000"/>
              </a:lnSpc>
              <a:spcBef>
                <a:spcPct val="0"/>
              </a:spcBef>
              <a:spcAft>
                <a:spcPct val="0"/>
              </a:spcAft>
              <a:buClrTx/>
              <a:buSzTx/>
              <a:tabLst/>
            </a:pPr>
            <a:endPar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endParaRPr>
          </a:p>
          <a:p>
            <a:pPr marL="342900" marR="0" lvl="0" indent="-342900" defTabSz="914400" rtl="0" eaLnBrk="1" fontAlgn="base" latinLnBrk="0" hangingPunct="1">
              <a:lnSpc>
                <a:spcPct val="120000"/>
              </a:lnSpc>
              <a:spcBef>
                <a:spcPct val="0"/>
              </a:spcBef>
              <a:spcAft>
                <a:spcPct val="0"/>
              </a:spcAft>
              <a:buClrTx/>
              <a:buSzTx/>
              <a:tabLst/>
            </a:pP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3.    People are always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moving</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around near you, creating a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disturbance and interrupting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your enjoyment of the movie.</a:t>
            </a:r>
            <a:endPar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t>
            </a:r>
            <a:endPar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27" name="Rectangle 3"/>
          <p:cNvSpPr>
            <a:spLocks noChangeArrowheads="1"/>
          </p:cNvSpPr>
          <p:nvPr/>
        </p:nvSpPr>
        <p:spPr bwMode="auto">
          <a:xfrm>
            <a:off x="4191000" y="1143000"/>
            <a:ext cx="4191000" cy="5715000"/>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Calibri" pitchFamily="34" charset="0"/>
                <a:ea typeface="宋体" pitchFamily="2" charset="-122"/>
                <a:cs typeface="宋体" pitchFamily="2" charset="-122"/>
              </a:rPr>
              <a:t>Specific Support</a:t>
            </a:r>
            <a:endParaRPr lang="en-US" altLang="zh-CN" sz="1600" b="1" dirty="0" smtClean="0">
              <a:latin typeface="Times New Roman" pitchFamily="18" charset="0"/>
              <a:ea typeface="宋体" pitchFamily="2" charset="-122"/>
              <a:cs typeface="宋体" pitchFamily="2" charset="-122"/>
            </a:endParaRPr>
          </a:p>
          <a:p>
            <a:pPr marL="342900" marR="0" lvl="0" indent="-342900" defTabSz="914400" rtl="0" eaLnBrk="1" fontAlgn="base" latinLnBrk="0" hangingPunct="1">
              <a:lnSpc>
                <a:spcPts val="2200"/>
              </a:lnSpc>
              <a:spcBef>
                <a:spcPct val="0"/>
              </a:spcBef>
              <a:spcAft>
                <a:spcPct val="0"/>
              </a:spcAft>
              <a:buClrTx/>
              <a:buSzTx/>
              <a:buFontTx/>
              <a:buAutoNum type="arabicPeriod"/>
              <a:tabLst/>
            </a:pP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Little kids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race up and down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the aisles, usually  in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giggling</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packs. </a:t>
            </a:r>
            <a:r>
              <a:rPr kumimoji="0" lang="en-US" altLang="zh-CN" sz="1600" b="0" i="0" u="sng" strike="noStrike" cap="none" normalizeH="0" baseline="0" dirty="0" smtClean="0">
                <a:ln>
                  <a:noFill/>
                </a:ln>
                <a:solidFill>
                  <a:schemeClr val="tx1"/>
                </a:solidFill>
                <a:effectLst/>
                <a:latin typeface="Calibri" pitchFamily="34" charset="0"/>
                <a:ea typeface="宋体" pitchFamily="2" charset="-122"/>
                <a:cs typeface="宋体" pitchFamily="2" charset="-122"/>
              </a:rPr>
              <a:t>Teenagers</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try to impress their friends by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talking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back to the screen,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whistling</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and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making</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what they consider to be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hilarious noises. </a:t>
            </a:r>
          </a:p>
          <a:p>
            <a:pPr marL="457200" marR="0" lvl="1" indent="0" algn="just" defTabSz="914400" rtl="0" eaLnBrk="1" fontAlgn="base" latinLnBrk="0" hangingPunct="1">
              <a:lnSpc>
                <a:spcPts val="2200"/>
              </a:lnSpc>
              <a:spcBef>
                <a:spcPct val="0"/>
              </a:spcBef>
              <a:spcAft>
                <a:spcPct val="0"/>
              </a:spcAft>
              <a:buClrTx/>
              <a:buSzTx/>
              <a:tabLst/>
            </a:pPr>
            <a:endPar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algn="just" defTabSz="914400" rtl="0" eaLnBrk="1" fontAlgn="base" latinLnBrk="0" hangingPunct="1">
              <a:lnSpc>
                <a:spcPts val="2200"/>
              </a:lnSpc>
              <a:spcBef>
                <a:spcPct val="0"/>
              </a:spcBef>
              <a:spcAft>
                <a:spcPct val="0"/>
              </a:spcAft>
              <a:buClrTx/>
              <a:buSzTx/>
              <a:buFont typeface="Calibri" pitchFamily="34" charset="0"/>
              <a:buChar char="2"/>
              <a:tabLst/>
            </a:pP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Any people of all ages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crinkle</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candy </a:t>
            </a:r>
          </a:p>
          <a:p>
            <a:pPr marL="0" marR="0" lvl="0" indent="0" algn="just" defTabSz="914400" rtl="0" eaLnBrk="1" fontAlgn="base" latinLnBrk="0" hangingPunct="1">
              <a:lnSpc>
                <a:spcPts val="2200"/>
              </a:lnSpc>
              <a:spcBef>
                <a:spcPct val="0"/>
              </a:spcBef>
              <a:spcAft>
                <a:spcPct val="0"/>
              </a:spcAft>
              <a:buClrTx/>
              <a:buSzTx/>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wrappers,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stick gum on their seats</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and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drop</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t>
            </a:r>
          </a:p>
          <a:p>
            <a:pPr marL="0" marR="0" lvl="0" indent="0" algn="just" defTabSz="914400" rtl="0" eaLnBrk="1" fontAlgn="base" latinLnBrk="0" hangingPunct="1">
              <a:lnSpc>
                <a:spcPts val="2200"/>
              </a:lnSpc>
              <a:spcBef>
                <a:spcPct val="0"/>
              </a:spcBef>
              <a:spcAft>
                <a:spcPct val="0"/>
              </a:spcAft>
              <a:buClrTx/>
              <a:buSzTx/>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popcorn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tubs or cups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of crushed ice and</a:t>
            </a:r>
            <a:r>
              <a:rPr kumimoji="0" lang="en-US" altLang="zh-CN" sz="1600" b="0" i="0" u="none" strike="noStrike" cap="none" normalizeH="0" dirty="0" smtClean="0">
                <a:ln>
                  <a:noFill/>
                </a:ln>
                <a:solidFill>
                  <a:schemeClr val="tx1"/>
                </a:solidFill>
                <a:effectLst/>
                <a:latin typeface="Calibri" pitchFamily="34" charset="0"/>
                <a:ea typeface="宋体" pitchFamily="2" charset="-122"/>
                <a:cs typeface="宋体" pitchFamily="2" charset="-122"/>
              </a:rPr>
              <a:t>  </a:t>
            </a:r>
          </a:p>
          <a:p>
            <a:pPr marL="0" marR="0" lvl="0" indent="0" algn="just" defTabSz="914400" rtl="0" eaLnBrk="1" fontAlgn="base" latinLnBrk="0" hangingPunct="1">
              <a:lnSpc>
                <a:spcPts val="2200"/>
              </a:lnSpc>
              <a:spcBef>
                <a:spcPct val="0"/>
              </a:spcBef>
              <a:spcAft>
                <a:spcPct val="0"/>
              </a:spcAft>
              <a:buClrTx/>
              <a:buSzTx/>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soda on the floor.</a:t>
            </a:r>
          </a:p>
          <a:p>
            <a:pPr marL="0" marR="0" lvl="0" indent="0" algn="just" defTabSz="914400" rtl="0" eaLnBrk="1" fontAlgn="base" latinLnBrk="0" hangingPunct="1">
              <a:lnSpc>
                <a:spcPts val="2200"/>
              </a:lnSpc>
              <a:spcBef>
                <a:spcPct val="0"/>
              </a:spcBef>
              <a:spcAft>
                <a:spcPct val="0"/>
              </a:spcAft>
              <a:buClrTx/>
              <a:buSzTx/>
              <a:tabLst/>
            </a:pPr>
            <a:endPar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algn="just" defTabSz="914400" rtl="0" eaLnBrk="1" fontAlgn="base" latinLnBrk="0" hangingPunct="1">
              <a:lnSpc>
                <a:spcPts val="2200"/>
              </a:lnSpc>
              <a:spcBef>
                <a:spcPct val="0"/>
              </a:spcBef>
              <a:spcAft>
                <a:spcPct val="0"/>
              </a:spcAft>
              <a:buClrTx/>
              <a:buSzTx/>
              <a:buFont typeface="Calibri" pitchFamily="34" charset="0"/>
              <a:buChar char="3"/>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They also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cough and burp</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squirm</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endlessly  </a:t>
            </a:r>
          </a:p>
          <a:p>
            <a:pPr marL="0" marR="0" lvl="0" indent="0" algn="just" defTabSz="914400" rtl="0" eaLnBrk="1" fontAlgn="base" latinLnBrk="0" hangingPunct="1">
              <a:lnSpc>
                <a:spcPts val="2200"/>
              </a:lnSpc>
              <a:spcBef>
                <a:spcPct val="0"/>
              </a:spcBef>
              <a:spcAft>
                <a:spcPct val="0"/>
              </a:spcAft>
              <a:buClrTx/>
              <a:buSzTx/>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in their seats,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file out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for repeated trips to </a:t>
            </a:r>
          </a:p>
          <a:p>
            <a:pPr marL="0" marR="0" lvl="0" indent="0" algn="just" defTabSz="914400" rtl="0" eaLnBrk="1" fontAlgn="base" latinLnBrk="0" hangingPunct="1">
              <a:lnSpc>
                <a:spcPts val="2200"/>
              </a:lnSpc>
              <a:spcBef>
                <a:spcPct val="0"/>
              </a:spcBef>
              <a:spcAft>
                <a:spcPct val="0"/>
              </a:spcAft>
              <a:buClrTx/>
              <a:buSzTx/>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the rest rooms or concession stand, and </a:t>
            </a:r>
          </a:p>
          <a:p>
            <a:pPr marL="0" marR="0" lvl="0" indent="0" algn="just" defTabSz="914400" rtl="0" eaLnBrk="1" fontAlgn="base" latinLnBrk="0" hangingPunct="1">
              <a:lnSpc>
                <a:spcPts val="2200"/>
              </a:lnSpc>
              <a:spcBef>
                <a:spcPct val="0"/>
              </a:spcBef>
              <a:spcAft>
                <a:spcPct val="0"/>
              </a:spcAft>
              <a:buClrTx/>
              <a:buSzTx/>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elbow</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 you out of the armrest on either side </a:t>
            </a:r>
          </a:p>
          <a:p>
            <a:pPr marL="0" marR="0" lvl="0" indent="0" algn="just" defTabSz="914400" rtl="0" eaLnBrk="1" fontAlgn="base" latinLnBrk="0" hangingPunct="1">
              <a:lnSpc>
                <a:spcPts val="2200"/>
              </a:lnSpc>
              <a:spcBef>
                <a:spcPct val="0"/>
              </a:spcBef>
              <a:spcAft>
                <a:spcPct val="0"/>
              </a:spcAft>
              <a:buClrTx/>
              <a:buSzTx/>
              <a:tabLst/>
            </a:pPr>
            <a:r>
              <a:rPr lang="en-US" altLang="zh-CN" sz="1600" dirty="0" smtClean="0">
                <a:latin typeface="Calibri" pitchFamily="34" charset="0"/>
                <a:ea typeface="宋体" pitchFamily="2" charset="-122"/>
                <a:cs typeface="宋体" pitchFamily="2" charset="-122"/>
              </a:rPr>
              <a:t>      </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of your seat.</a:t>
            </a:r>
            <a:endParaRPr kumimoji="0" lang="zh-CN" alt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057400" y="762000"/>
            <a:ext cx="5179623" cy="461665"/>
          </a:xfrm>
          <a:prstGeom prst="rect">
            <a:avLst/>
          </a:prstGeom>
        </p:spPr>
        <p:txBody>
          <a:bodyPr wrap="none">
            <a:spAutoFit/>
          </a:bodyPr>
          <a:lstStyle/>
          <a:p>
            <a:r>
              <a:rPr lang="en-US" altLang="zh-CN" sz="2400" b="1" dirty="0" smtClean="0">
                <a:solidFill>
                  <a:schemeClr val="accent6">
                    <a:lumMod val="75000"/>
                  </a:schemeClr>
                </a:solidFill>
              </a:rPr>
              <a:t>Lets’ do the following exercises </a:t>
            </a:r>
            <a:endParaRPr lang="zh-CN" altLang="en-US" sz="2400" b="1" dirty="0">
              <a:solidFill>
                <a:schemeClr val="accent6">
                  <a:lumMod val="75000"/>
                </a:schemeClr>
              </a:solidFill>
            </a:endParaRPr>
          </a:p>
        </p:txBody>
      </p:sp>
      <p:sp>
        <p:nvSpPr>
          <p:cNvPr id="4" name="矩形 3"/>
          <p:cNvSpPr/>
          <p:nvPr/>
        </p:nvSpPr>
        <p:spPr>
          <a:xfrm>
            <a:off x="152400" y="1447800"/>
            <a:ext cx="8686800" cy="5298886"/>
          </a:xfrm>
          <a:prstGeom prst="rect">
            <a:avLst/>
          </a:prstGeom>
        </p:spPr>
        <p:txBody>
          <a:bodyPr wrap="square">
            <a:spAutoFit/>
          </a:bodyPr>
          <a:lstStyle/>
          <a:p>
            <a:pPr>
              <a:lnSpc>
                <a:spcPts val="2900"/>
              </a:lnSpc>
            </a:pPr>
            <a:r>
              <a:rPr lang="en-US" altLang="zh-CN" sz="2000" dirty="0" smtClean="0">
                <a:latin typeface="Times New Roman" pitchFamily="18" charset="0"/>
                <a:cs typeface="Times New Roman" pitchFamily="18" charset="0"/>
              </a:rPr>
              <a:t>_______1.  The people who have moved in beside us are </a:t>
            </a:r>
            <a:r>
              <a:rPr lang="en-US" altLang="zh-CN" sz="2000" dirty="0" smtClean="0">
                <a:solidFill>
                  <a:srgbClr val="FF0000"/>
                </a:solidFill>
                <a:latin typeface="Times New Roman" pitchFamily="18" charset="0"/>
                <a:cs typeface="Times New Roman" pitchFamily="18" charset="0"/>
              </a:rPr>
              <a:t>unpleasant</a:t>
            </a:r>
            <a:r>
              <a:rPr lang="en-US" altLang="zh-CN" sz="2000" dirty="0" smtClean="0">
                <a:latin typeface="Times New Roman" pitchFamily="18" charset="0"/>
                <a:cs typeface="Times New Roman" pitchFamily="18" charset="0"/>
              </a:rPr>
              <a:t> neighbors</a:t>
            </a:r>
          </a:p>
          <a:p>
            <a:pPr>
              <a:lnSpc>
                <a:spcPts val="2900"/>
              </a:lnSpc>
            </a:pPr>
            <a:r>
              <a:rPr lang="en-US" altLang="zh-CN" sz="2000" dirty="0" smtClean="0">
                <a:latin typeface="Times New Roman" pitchFamily="18" charset="0"/>
                <a:cs typeface="Times New Roman" pitchFamily="18" charset="0"/>
              </a:rPr>
              <a:t>                    They barely say “Hi” when we’re in our neighboring yards. When  </a:t>
            </a:r>
          </a:p>
          <a:p>
            <a:pPr>
              <a:lnSpc>
                <a:spcPts val="2900"/>
              </a:lnSpc>
            </a:pPr>
            <a:r>
              <a:rPr lang="en-US" altLang="zh-CN" sz="2000" dirty="0" smtClean="0">
                <a:latin typeface="Times New Roman" pitchFamily="18" charset="0"/>
                <a:cs typeface="Times New Roman" pitchFamily="18" charset="0"/>
              </a:rPr>
              <a:t>                    we are invite them to our neighborhood barbecue, they said they  </a:t>
            </a:r>
          </a:p>
          <a:p>
            <a:pPr>
              <a:lnSpc>
                <a:spcPts val="2900"/>
              </a:lnSpc>
            </a:pPr>
            <a:r>
              <a:rPr lang="en-US" altLang="zh-CN" sz="2000" dirty="0" smtClean="0">
                <a:latin typeface="Times New Roman" pitchFamily="18" charset="0"/>
                <a:cs typeface="Times New Roman" pitchFamily="18" charset="0"/>
              </a:rPr>
              <a:t>                    were going to be busy. They sometimes turn loud music on late at </a:t>
            </a:r>
          </a:p>
          <a:p>
            <a:pPr>
              <a:lnSpc>
                <a:spcPts val="2900"/>
              </a:lnSpc>
            </a:pPr>
            <a:r>
              <a:rPr lang="en-US" altLang="zh-CN" sz="2000" dirty="0" smtClean="0">
                <a:latin typeface="Times New Roman" pitchFamily="18" charset="0"/>
                <a:cs typeface="Times New Roman" pitchFamily="18" charset="0"/>
              </a:rPr>
              <a:t>                    night, and we have to close our windows to shut out the noise. To </a:t>
            </a:r>
          </a:p>
          <a:p>
            <a:pPr>
              <a:lnSpc>
                <a:spcPts val="2900"/>
              </a:lnSpc>
            </a:pPr>
            <a:r>
              <a:rPr lang="en-US" altLang="zh-CN" sz="2000" dirty="0" smtClean="0">
                <a:latin typeface="Times New Roman" pitchFamily="18" charset="0"/>
                <a:cs typeface="Times New Roman" pitchFamily="18" charset="0"/>
              </a:rPr>
              <a:t>                    tip it off, they let their dog roam free in our street.</a:t>
            </a:r>
          </a:p>
          <a:p>
            <a:pPr>
              <a:lnSpc>
                <a:spcPts val="2900"/>
              </a:lnSpc>
            </a:pPr>
            <a:r>
              <a:rPr lang="en-US" altLang="zh-CN" sz="2000" dirty="0" smtClean="0">
                <a:latin typeface="Times New Roman" pitchFamily="18" charset="0"/>
                <a:cs typeface="Times New Roman" pitchFamily="18" charset="0"/>
              </a:rPr>
              <a:t>________2.  Pet can be more</a:t>
            </a:r>
            <a:r>
              <a:rPr lang="en-US" altLang="zh-CN" sz="2000" dirty="0" smtClean="0">
                <a:solidFill>
                  <a:srgbClr val="FF0000"/>
                </a:solidFill>
                <a:latin typeface="Times New Roman" pitchFamily="18" charset="0"/>
                <a:cs typeface="Times New Roman" pitchFamily="18" charset="0"/>
              </a:rPr>
              <a:t> trouble </a:t>
            </a:r>
            <a:r>
              <a:rPr lang="en-US" altLang="zh-CN" sz="2000" dirty="0" smtClean="0">
                <a:latin typeface="Times New Roman" pitchFamily="18" charset="0"/>
                <a:cs typeface="Times New Roman" pitchFamily="18" charset="0"/>
              </a:rPr>
              <a:t>than children</a:t>
            </a:r>
          </a:p>
          <a:p>
            <a:pPr>
              <a:lnSpc>
                <a:spcPts val="2900"/>
              </a:lnSpc>
            </a:pPr>
            <a:r>
              <a:rPr lang="en-US" altLang="zh-CN" sz="2000" dirty="0" smtClean="0">
                <a:latin typeface="Times New Roman" pitchFamily="18" charset="0"/>
                <a:cs typeface="Times New Roman" pitchFamily="18" charset="0"/>
              </a:rPr>
              <a:t>                     My dog, unlike my children, has never been completely housebroken.  </a:t>
            </a:r>
          </a:p>
          <a:p>
            <a:pPr>
              <a:lnSpc>
                <a:spcPts val="2900"/>
              </a:lnSpc>
            </a:pPr>
            <a:r>
              <a:rPr lang="en-US" altLang="zh-CN" sz="2000" dirty="0" smtClean="0">
                <a:latin typeface="Times New Roman" pitchFamily="18" charset="0"/>
                <a:cs typeface="Times New Roman" pitchFamily="18" charset="0"/>
              </a:rPr>
              <a:t>                     When he’s excited or nervous, he still has an occasional problem. He </a:t>
            </a:r>
          </a:p>
          <a:p>
            <a:pPr>
              <a:lnSpc>
                <a:spcPts val="2900"/>
              </a:lnSpc>
            </a:pPr>
            <a:r>
              <a:rPr lang="en-US" altLang="zh-CN" sz="2000" dirty="0" smtClean="0">
                <a:latin typeface="Times New Roman" pitchFamily="18" charset="0"/>
                <a:cs typeface="Times New Roman" pitchFamily="18" charset="0"/>
              </a:rPr>
              <a:t>                     has never learned how to take care of himself when we are away, </a:t>
            </a:r>
          </a:p>
          <a:p>
            <a:pPr>
              <a:lnSpc>
                <a:spcPts val="2900"/>
              </a:lnSpc>
            </a:pPr>
            <a:r>
              <a:rPr lang="en-US" altLang="zh-CN" sz="2000" dirty="0" smtClean="0">
                <a:latin typeface="Times New Roman" pitchFamily="18" charset="0"/>
                <a:cs typeface="Times New Roman" pitchFamily="18" charset="0"/>
              </a:rPr>
              <a:t>                    despite the fact that we’ve given him plenty of time to do so. We don’t </a:t>
            </a:r>
          </a:p>
          <a:p>
            <a:pPr>
              <a:lnSpc>
                <a:spcPts val="2900"/>
              </a:lnSpc>
            </a:pPr>
            <a:r>
              <a:rPr lang="en-US" altLang="zh-CN" sz="2000" dirty="0" smtClean="0">
                <a:latin typeface="Times New Roman" pitchFamily="18" charset="0"/>
                <a:cs typeface="Times New Roman" pitchFamily="18" charset="0"/>
              </a:rPr>
              <a:t>                    have to worry about our grown children anymore. However, we still </a:t>
            </a:r>
          </a:p>
          <a:p>
            <a:pPr>
              <a:lnSpc>
                <a:spcPts val="2900"/>
              </a:lnSpc>
            </a:pPr>
            <a:r>
              <a:rPr lang="en-US" altLang="zh-CN" sz="2000" dirty="0" smtClean="0">
                <a:latin typeface="Times New Roman" pitchFamily="18" charset="0"/>
                <a:cs typeface="Times New Roman" pitchFamily="18" charset="0"/>
              </a:rPr>
              <a:t>                     have to hire a dog-sitter.</a:t>
            </a:r>
          </a:p>
          <a:p>
            <a:pPr>
              <a:lnSpc>
                <a:spcPts val="2900"/>
              </a:lnSpc>
            </a:pPr>
            <a:r>
              <a:rPr lang="en-US" altLang="zh-CN" sz="2000" dirty="0" smtClean="0">
                <a:latin typeface="Times New Roman" pitchFamily="18" charset="0"/>
                <a:cs typeface="Times New Roman" pitchFamily="18" charset="0"/>
              </a:rPr>
              <a:t>                     </a:t>
            </a:r>
            <a:endParaRPr lang="zh-CN" altLang="en-US" sz="2000" dirty="0">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en-US" altLang="zh-CN" sz="3100" b="1" dirty="0" smtClean="0">
                <a:solidFill>
                  <a:schemeClr val="accent6">
                    <a:lumMod val="75000"/>
                  </a:schemeClr>
                </a:solidFill>
                <a:latin typeface="Tahoma" pitchFamily="34" charset="0"/>
                <a:ea typeface="Tahoma" pitchFamily="34" charset="0"/>
                <a:cs typeface="Tahoma" pitchFamily="34" charset="0"/>
              </a:rPr>
              <a:t>Activity2.3 Organizing and Connecting </a:t>
            </a:r>
            <a:r>
              <a:rPr lang="zh-CN" altLang="zh-CN" dirty="0" smtClean="0"/>
              <a:t/>
            </a:r>
            <a:br>
              <a:rPr lang="zh-CN" altLang="zh-CN" dirty="0" smtClean="0"/>
            </a:br>
            <a:endParaRPr lang="zh-CN" altLang="en-US"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1"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Activity2.3 Organizing and Connecting </a:t>
            </a:r>
            <a:endParaRPr kumimoji="0" lang="en-US"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4" name="矩形 3"/>
          <p:cNvSpPr/>
          <p:nvPr/>
        </p:nvSpPr>
        <p:spPr>
          <a:xfrm>
            <a:off x="914400" y="1981200"/>
            <a:ext cx="6858000" cy="4401205"/>
          </a:xfrm>
          <a:prstGeom prst="rect">
            <a:avLst/>
          </a:prstGeom>
        </p:spPr>
        <p:txBody>
          <a:bodyPr wrap="square">
            <a:spAutoFit/>
          </a:bodyPr>
          <a:lstStyle/>
          <a:p>
            <a:pPr algn="just">
              <a:lnSpc>
                <a:spcPct val="150000"/>
              </a:lnSpc>
              <a:buClr>
                <a:schemeClr val="accent1"/>
              </a:buClr>
              <a:buFont typeface="Wingdings" pitchFamily="2" charset="2"/>
              <a:buChar char="Ø"/>
            </a:pPr>
            <a:r>
              <a:rPr lang="en-US" altLang="zh-CN" sz="2000" b="1" dirty="0" smtClean="0">
                <a:latin typeface="Comic Sans MS" pitchFamily="66" charset="0"/>
              </a:rPr>
              <a:t> </a:t>
            </a:r>
            <a:r>
              <a:rPr lang="zh-CN" altLang="en-US" sz="2000" b="1" dirty="0" smtClean="0">
                <a:solidFill>
                  <a:schemeClr val="accent2"/>
                </a:solidFill>
                <a:latin typeface="Comic Sans MS" pitchFamily="66" charset="0"/>
              </a:rPr>
              <a:t>T</a:t>
            </a:r>
            <a:r>
              <a:rPr lang="en-US" altLang="zh-CN" sz="2000" b="1" dirty="0" err="1" smtClean="0">
                <a:solidFill>
                  <a:schemeClr val="accent2"/>
                </a:solidFill>
                <a:latin typeface="Comic Sans MS" pitchFamily="66" charset="0"/>
              </a:rPr>
              <a:t>ime</a:t>
            </a:r>
            <a:r>
              <a:rPr lang="en-US" altLang="zh-CN" sz="2000" b="1" dirty="0" smtClean="0">
                <a:solidFill>
                  <a:schemeClr val="accent2"/>
                </a:solidFill>
                <a:latin typeface="Comic Sans MS" pitchFamily="66" charset="0"/>
              </a:rPr>
              <a:t> </a:t>
            </a:r>
            <a:r>
              <a:rPr lang="zh-CN" altLang="en-US" sz="2000" b="1" dirty="0" smtClean="0">
                <a:solidFill>
                  <a:schemeClr val="accent2"/>
                </a:solidFill>
                <a:latin typeface="Comic Sans MS" pitchFamily="66" charset="0"/>
              </a:rPr>
              <a:t>O</a:t>
            </a:r>
            <a:r>
              <a:rPr lang="en-US" altLang="zh-CN" sz="2000" b="1" dirty="0" err="1" smtClean="0">
                <a:solidFill>
                  <a:schemeClr val="accent2"/>
                </a:solidFill>
                <a:latin typeface="Comic Sans MS" pitchFamily="66" charset="0"/>
              </a:rPr>
              <a:t>rder</a:t>
            </a:r>
            <a:r>
              <a:rPr lang="zh-CN" altLang="en-US" sz="2000" b="1" dirty="0" smtClean="0">
                <a:solidFill>
                  <a:schemeClr val="accent2"/>
                </a:solidFill>
                <a:latin typeface="Comic Sans MS" pitchFamily="66" charset="0"/>
              </a:rPr>
              <a:t>:</a:t>
            </a:r>
            <a:r>
              <a:rPr lang="zh-CN" altLang="en-US" sz="2000" b="1" dirty="0" smtClean="0">
                <a:solidFill>
                  <a:srgbClr val="FF0000"/>
                </a:solidFill>
                <a:latin typeface="Comic Sans MS" pitchFamily="66" charset="0"/>
              </a:rPr>
              <a:t> </a:t>
            </a:r>
            <a:r>
              <a:rPr lang="en-US" altLang="zh-CN" sz="2000" b="1" dirty="0" smtClean="0">
                <a:solidFill>
                  <a:schemeClr val="accent1"/>
                </a:solidFill>
                <a:latin typeface="Comic Sans MS" pitchFamily="66" charset="0"/>
              </a:rPr>
              <a:t>means that details are listed as they     </a:t>
            </a:r>
          </a:p>
          <a:p>
            <a:pPr algn="just">
              <a:lnSpc>
                <a:spcPct val="150000"/>
              </a:lnSpc>
              <a:buClr>
                <a:schemeClr val="accent1"/>
              </a:buClr>
            </a:pPr>
            <a:r>
              <a:rPr lang="en-US" altLang="zh-CN" sz="2000" b="1" dirty="0" smtClean="0">
                <a:solidFill>
                  <a:schemeClr val="accent1"/>
                </a:solidFill>
                <a:latin typeface="Comic Sans MS" pitchFamily="66" charset="0"/>
              </a:rPr>
              <a:t>          occur in time. First this is done; next this; </a:t>
            </a:r>
          </a:p>
          <a:p>
            <a:r>
              <a:rPr lang="en-US" altLang="zh-CN" sz="2000" b="1" dirty="0" smtClean="0">
                <a:solidFill>
                  <a:schemeClr val="accent1"/>
                </a:solidFill>
                <a:latin typeface="Comic Sans MS" pitchFamily="66" charset="0"/>
              </a:rPr>
              <a:t>          then this; after that; and so on. </a:t>
            </a:r>
          </a:p>
          <a:p>
            <a:endParaRPr lang="en-US" altLang="zh-CN" sz="2000" b="1" i="1" dirty="0" smtClean="0">
              <a:solidFill>
                <a:schemeClr val="accent1"/>
              </a:solidFill>
              <a:latin typeface="Comic Sans MS" pitchFamily="66" charset="0"/>
            </a:endParaRPr>
          </a:p>
          <a:p>
            <a:pPr>
              <a:lnSpc>
                <a:spcPct val="150000"/>
              </a:lnSpc>
            </a:pPr>
            <a:r>
              <a:rPr lang="en-US" altLang="zh-CN" sz="2000" i="1" dirty="0" smtClean="0">
                <a:solidFill>
                  <a:schemeClr val="tx2"/>
                </a:solidFill>
              </a:rPr>
              <a:t>    To exercise successfully, you should follow a simple plan:</a:t>
            </a:r>
            <a:endParaRPr lang="zh-CN" altLang="zh-CN" sz="2000" dirty="0" smtClean="0">
              <a:solidFill>
                <a:schemeClr val="tx2"/>
              </a:solidFill>
            </a:endParaRPr>
          </a:p>
          <a:p>
            <a:pPr lvl="0">
              <a:lnSpc>
                <a:spcPct val="150000"/>
              </a:lnSpc>
            </a:pPr>
            <a:r>
              <a:rPr lang="en-US" altLang="zh-CN" sz="2000" i="1" dirty="0" smtClean="0">
                <a:solidFill>
                  <a:schemeClr val="tx2"/>
                </a:solidFill>
              </a:rPr>
              <a:t>         </a:t>
            </a:r>
            <a:r>
              <a:rPr lang="en-US" altLang="zh-CN" sz="2000" i="1" u="sng" dirty="0" smtClean="0">
                <a:solidFill>
                  <a:srgbClr val="C00000"/>
                </a:solidFill>
              </a:rPr>
              <a:t>To begin with</a:t>
            </a:r>
            <a:r>
              <a:rPr lang="en-US" altLang="zh-CN" sz="2000" i="1" dirty="0" smtClean="0">
                <a:solidFill>
                  <a:schemeClr val="tx2"/>
                </a:solidFill>
              </a:rPr>
              <a:t>, set aside a regular hour for exercise.</a:t>
            </a:r>
            <a:endParaRPr lang="zh-CN" altLang="zh-CN" sz="2000" dirty="0" smtClean="0">
              <a:solidFill>
                <a:schemeClr val="tx2"/>
              </a:solidFill>
            </a:endParaRPr>
          </a:p>
          <a:p>
            <a:pPr lvl="0">
              <a:lnSpc>
                <a:spcPct val="150000"/>
              </a:lnSpc>
            </a:pPr>
            <a:r>
              <a:rPr lang="en-US" altLang="zh-CN" sz="2000" i="1" dirty="0" smtClean="0">
                <a:solidFill>
                  <a:srgbClr val="C00000"/>
                </a:solidFill>
              </a:rPr>
              <a:t>         </a:t>
            </a:r>
            <a:r>
              <a:rPr lang="en-US" altLang="zh-CN" sz="2000" i="1" u="sng" dirty="0" smtClean="0">
                <a:solidFill>
                  <a:srgbClr val="C00000"/>
                </a:solidFill>
              </a:rPr>
              <a:t>Next,</a:t>
            </a:r>
            <a:r>
              <a:rPr lang="en-US" altLang="zh-CN" sz="2000" i="1" dirty="0" smtClean="0">
                <a:solidFill>
                  <a:srgbClr val="C00000"/>
                </a:solidFill>
              </a:rPr>
              <a:t> </a:t>
            </a:r>
            <a:r>
              <a:rPr lang="en-US" altLang="zh-CN" sz="2000" i="1" dirty="0" smtClean="0">
                <a:solidFill>
                  <a:schemeClr val="tx2"/>
                </a:solidFill>
              </a:rPr>
              <a:t>prepare for your exercise session.</a:t>
            </a:r>
            <a:endParaRPr lang="zh-CN" altLang="zh-CN" sz="2000" dirty="0" smtClean="0">
              <a:solidFill>
                <a:schemeClr val="tx2"/>
              </a:solidFill>
            </a:endParaRPr>
          </a:p>
          <a:p>
            <a:pPr lvl="0">
              <a:lnSpc>
                <a:spcPct val="150000"/>
              </a:lnSpc>
            </a:pPr>
            <a:r>
              <a:rPr lang="en-US" altLang="zh-CN" sz="2000" i="1" dirty="0" smtClean="0">
                <a:solidFill>
                  <a:schemeClr val="tx2"/>
                </a:solidFill>
              </a:rPr>
              <a:t>        </a:t>
            </a:r>
            <a:r>
              <a:rPr lang="en-US" altLang="zh-CN" sz="2000" i="1" u="sng" dirty="0" smtClean="0">
                <a:solidFill>
                  <a:srgbClr val="C00000"/>
                </a:solidFill>
              </a:rPr>
              <a:t>Finally,</a:t>
            </a:r>
            <a:r>
              <a:rPr lang="en-US" altLang="zh-CN" sz="2000" i="1" dirty="0" smtClean="0">
                <a:solidFill>
                  <a:schemeClr val="tx2"/>
                </a:solidFill>
              </a:rPr>
              <a:t> do a series of warm-up activities.</a:t>
            </a:r>
            <a:endParaRPr lang="zh-CN" altLang="zh-CN" sz="2000" dirty="0" smtClean="0">
              <a:solidFill>
                <a:schemeClr val="tx2"/>
              </a:solidFill>
            </a:endParaRPr>
          </a:p>
          <a:p>
            <a:pPr algn="just">
              <a:lnSpc>
                <a:spcPct val="150000"/>
              </a:lnSpc>
              <a:buClr>
                <a:schemeClr val="accent1"/>
              </a:buClr>
            </a:pPr>
            <a:endParaRPr lang="en-US" altLang="zh-CN" sz="2000" b="1" dirty="0" smtClean="0">
              <a:solidFill>
                <a:schemeClr val="accent1"/>
              </a:solidFill>
              <a:latin typeface="Comic Sans MS" pitchFamily="66" charset="0"/>
            </a:endParaRPr>
          </a:p>
          <a:p>
            <a:pPr algn="just">
              <a:lnSpc>
                <a:spcPct val="150000"/>
              </a:lnSpc>
              <a:buClr>
                <a:schemeClr val="accent1"/>
              </a:buClr>
            </a:pPr>
            <a:endParaRPr lang="en-US" altLang="zh-CN" sz="2000" b="1" dirty="0">
              <a:solidFill>
                <a:schemeClr val="accent1"/>
              </a:solidFill>
              <a:latin typeface="Comic Sans MS" pitchFamily="66"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33375" algn="l" defTabSz="914400" rtl="0" eaLnBrk="1" fontAlgn="base" latinLnBrk="0" hangingPunct="1">
              <a:lnSpc>
                <a:spcPct val="100000"/>
              </a:lnSpc>
              <a:spcBef>
                <a:spcPct val="0"/>
              </a:spcBef>
              <a:spcAft>
                <a:spcPct val="0"/>
              </a:spcAft>
              <a:buClrTx/>
              <a:buSzTx/>
              <a:buFontTx/>
              <a:buNone/>
              <a:tabLst/>
            </a:pPr>
            <a:r>
              <a:rPr kumimoji="0" lang="en-US" altLang="zh-CN" sz="10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To exercise successfully, you should follow a simple plan:</a:t>
            </a:r>
            <a:endParaRPr kumimoji="0" lang="en-US" altLang="zh-CN" sz="6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zh-CN" sz="10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To begin with, set aside a regular hour for exercise.</a:t>
            </a:r>
            <a:endParaRPr kumimoji="0" lang="en-US" altLang="zh-CN" sz="6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zh-CN" sz="10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Next, prepare for your exercise session.</a:t>
            </a:r>
            <a:endParaRPr kumimoji="0" lang="en-US" altLang="zh-CN" sz="6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zh-CN" sz="1000"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Finally, do a series of warm-up activities.</a:t>
            </a:r>
            <a:endParaRPr kumimoji="0" lang="en-US"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66800" y="914400"/>
            <a:ext cx="6858000" cy="2400657"/>
          </a:xfrm>
          <a:prstGeom prst="rect">
            <a:avLst/>
          </a:prstGeom>
        </p:spPr>
        <p:txBody>
          <a:bodyPr wrap="square">
            <a:spAutoFit/>
          </a:bodyPr>
          <a:lstStyle/>
          <a:p>
            <a:pPr>
              <a:lnSpc>
                <a:spcPct val="150000"/>
              </a:lnSpc>
              <a:buClr>
                <a:schemeClr val="accent1"/>
              </a:buClr>
              <a:buFont typeface="Wingdings" pitchFamily="2" charset="2"/>
              <a:buChar char="Ø"/>
            </a:pPr>
            <a:r>
              <a:rPr lang="zh-CN" altLang="en-US" sz="2000" b="1" dirty="0" smtClean="0">
                <a:solidFill>
                  <a:srgbClr val="FF0000"/>
                </a:solidFill>
                <a:latin typeface="Comic Sans MS" pitchFamily="66" charset="0"/>
              </a:rPr>
              <a:t> </a:t>
            </a:r>
            <a:r>
              <a:rPr lang="zh-CN" altLang="en-US" sz="2000" b="1" dirty="0" smtClean="0">
                <a:solidFill>
                  <a:schemeClr val="accent2"/>
                </a:solidFill>
                <a:latin typeface="Comic Sans MS" pitchFamily="66" charset="0"/>
                <a:ea typeface="Comic Sans MS" pitchFamily="66" charset="0"/>
                <a:cs typeface="Comic Sans MS" pitchFamily="66" charset="0"/>
              </a:rPr>
              <a:t>Emphatic order (ascending order递增顺序)</a:t>
            </a:r>
            <a:r>
              <a:rPr lang="zh-CN" altLang="en-US" sz="2000" b="1" dirty="0" smtClean="0">
                <a:solidFill>
                  <a:schemeClr val="accent2"/>
                </a:solidFill>
                <a:latin typeface="Comic Sans MS" pitchFamily="66" charset="0"/>
              </a:rPr>
              <a:t>:</a:t>
            </a:r>
            <a:r>
              <a:rPr lang="zh-CN" altLang="en-US" dirty="0" smtClean="0">
                <a:solidFill>
                  <a:schemeClr val="accent1"/>
                </a:solidFill>
                <a:latin typeface="Comic Sans MS" pitchFamily="66" charset="0"/>
                <a:ea typeface="Comic Sans MS" pitchFamily="66" charset="0"/>
                <a:cs typeface="Comic Sans MS" pitchFamily="66" charset="0"/>
              </a:rPr>
              <a:t>   </a:t>
            </a:r>
            <a:endParaRPr lang="en-US" altLang="zh-CN" dirty="0" smtClean="0">
              <a:solidFill>
                <a:schemeClr val="accent1"/>
              </a:solidFill>
              <a:latin typeface="Comic Sans MS" pitchFamily="66" charset="0"/>
              <a:ea typeface="Comic Sans MS" pitchFamily="66" charset="0"/>
              <a:cs typeface="Comic Sans MS" pitchFamily="66" charset="0"/>
            </a:endParaRPr>
          </a:p>
          <a:p>
            <a:pPr>
              <a:lnSpc>
                <a:spcPct val="150000"/>
              </a:lnSpc>
              <a:buClr>
                <a:schemeClr val="accent1"/>
              </a:buClr>
            </a:pPr>
            <a:r>
              <a:rPr lang="en-US" altLang="zh-CN" sz="2000" b="1" dirty="0" smtClean="0">
                <a:solidFill>
                  <a:schemeClr val="accent1"/>
                </a:solidFill>
                <a:latin typeface="Comic Sans MS" pitchFamily="66" charset="0"/>
                <a:ea typeface="Comic Sans MS" pitchFamily="66" charset="0"/>
                <a:cs typeface="Comic Sans MS" pitchFamily="66" charset="0"/>
              </a:rPr>
              <a:t>        </a:t>
            </a:r>
            <a:r>
              <a:rPr lang="zh-CN" altLang="en-US" sz="2000" b="1" dirty="0" smtClean="0">
                <a:solidFill>
                  <a:schemeClr val="accent1"/>
                </a:solidFill>
                <a:latin typeface="Comic Sans MS" pitchFamily="66" charset="0"/>
                <a:ea typeface="Comic Sans MS" pitchFamily="66" charset="0"/>
                <a:cs typeface="Comic Sans MS" pitchFamily="66" charset="0"/>
              </a:rPr>
              <a:t>arrange</a:t>
            </a:r>
            <a:r>
              <a:rPr lang="zh-CN" altLang="en-US" sz="2000" b="1" dirty="0" smtClean="0">
                <a:solidFill>
                  <a:schemeClr val="accent1"/>
                </a:solidFill>
                <a:latin typeface="Comic Sans MS" pitchFamily="66" charset="0"/>
              </a:rPr>
              <a:t>s</a:t>
            </a:r>
            <a:r>
              <a:rPr lang="zh-CN" altLang="en-US" sz="2000" b="1" dirty="0" smtClean="0">
                <a:solidFill>
                  <a:schemeClr val="accent1"/>
                </a:solidFill>
                <a:latin typeface="Comic Sans MS" pitchFamily="66" charset="0"/>
                <a:ea typeface="Comic Sans MS" pitchFamily="66" charset="0"/>
                <a:cs typeface="Comic Sans MS" pitchFamily="66" charset="0"/>
              </a:rPr>
              <a:t> your ideas according to their  </a:t>
            </a:r>
            <a:endParaRPr lang="en-US" altLang="zh-CN" sz="2000" b="1" dirty="0" smtClean="0">
              <a:solidFill>
                <a:schemeClr val="accent1"/>
              </a:solidFill>
              <a:latin typeface="Comic Sans MS" pitchFamily="66" charset="0"/>
              <a:ea typeface="Comic Sans MS" pitchFamily="66" charset="0"/>
              <a:cs typeface="Comic Sans MS" pitchFamily="66" charset="0"/>
            </a:endParaRPr>
          </a:p>
          <a:p>
            <a:pPr>
              <a:lnSpc>
                <a:spcPct val="150000"/>
              </a:lnSpc>
              <a:buClr>
                <a:schemeClr val="accent1"/>
              </a:buClr>
            </a:pPr>
            <a:r>
              <a:rPr lang="en-US" altLang="zh-CN" sz="2000" b="1" dirty="0" smtClean="0">
                <a:solidFill>
                  <a:schemeClr val="accent1"/>
                </a:solidFill>
                <a:latin typeface="Comic Sans MS" pitchFamily="66" charset="0"/>
                <a:ea typeface="Comic Sans MS" pitchFamily="66" charset="0"/>
                <a:cs typeface="Comic Sans MS" pitchFamily="66" charset="0"/>
              </a:rPr>
              <a:t>        </a:t>
            </a:r>
            <a:r>
              <a:rPr lang="zh-CN" altLang="en-US" sz="2000" b="1" dirty="0" smtClean="0">
                <a:solidFill>
                  <a:schemeClr val="accent1"/>
                </a:solidFill>
                <a:latin typeface="Comic Sans MS" pitchFamily="66" charset="0"/>
                <a:ea typeface="Comic Sans MS" pitchFamily="66" charset="0"/>
                <a:cs typeface="Comic Sans MS" pitchFamily="66" charset="0"/>
              </a:rPr>
              <a:t>importance</a:t>
            </a:r>
            <a:r>
              <a:rPr lang="zh-CN" altLang="en-US" sz="2000" b="1" dirty="0" smtClean="0">
                <a:solidFill>
                  <a:schemeClr val="accent1"/>
                </a:solidFill>
                <a:latin typeface="Comic Sans MS" pitchFamily="66" charset="0"/>
              </a:rPr>
              <a:t>.</a:t>
            </a:r>
            <a:r>
              <a:rPr lang="zh-CN" altLang="en-US" sz="2000" b="1" dirty="0" smtClean="0">
                <a:solidFill>
                  <a:schemeClr val="accent1"/>
                </a:solidFill>
                <a:latin typeface="Comic Sans MS" pitchFamily="66" charset="0"/>
                <a:ea typeface="Comic Sans MS" pitchFamily="66" charset="0"/>
                <a:cs typeface="Comic Sans MS" pitchFamily="66" charset="0"/>
              </a:rPr>
              <a:t> Finally, last of all, and most  </a:t>
            </a:r>
            <a:endParaRPr lang="en-US" altLang="zh-CN" sz="2000" b="1" dirty="0" smtClean="0">
              <a:solidFill>
                <a:schemeClr val="accent1"/>
              </a:solidFill>
              <a:latin typeface="Comic Sans MS" pitchFamily="66" charset="0"/>
              <a:ea typeface="Comic Sans MS" pitchFamily="66" charset="0"/>
              <a:cs typeface="Comic Sans MS" pitchFamily="66" charset="0"/>
            </a:endParaRPr>
          </a:p>
          <a:p>
            <a:pPr>
              <a:lnSpc>
                <a:spcPct val="150000"/>
              </a:lnSpc>
              <a:buClr>
                <a:schemeClr val="accent1"/>
              </a:buClr>
            </a:pPr>
            <a:r>
              <a:rPr lang="en-US" altLang="zh-CN" sz="2000" b="1" dirty="0" smtClean="0">
                <a:solidFill>
                  <a:schemeClr val="accent1"/>
                </a:solidFill>
                <a:latin typeface="Comic Sans MS" pitchFamily="66" charset="0"/>
                <a:ea typeface="Comic Sans MS" pitchFamily="66" charset="0"/>
                <a:cs typeface="Comic Sans MS" pitchFamily="66" charset="0"/>
              </a:rPr>
              <a:t>        </a:t>
            </a:r>
            <a:r>
              <a:rPr lang="zh-CN" altLang="en-US" sz="2000" b="1" dirty="0" smtClean="0">
                <a:solidFill>
                  <a:schemeClr val="accent1"/>
                </a:solidFill>
                <a:latin typeface="Comic Sans MS" pitchFamily="66" charset="0"/>
                <a:ea typeface="Comic Sans MS" pitchFamily="66" charset="0"/>
                <a:cs typeface="Comic Sans MS" pitchFamily="66" charset="0"/>
              </a:rPr>
              <a:t>important are the typical words or phrases</a:t>
            </a:r>
            <a:r>
              <a:rPr lang="en-US" altLang="zh-CN" sz="2000" b="1" dirty="0" smtClean="0">
                <a:solidFill>
                  <a:schemeClr val="accent1"/>
                </a:solidFill>
                <a:latin typeface="Comic Sans MS" pitchFamily="66" charset="0"/>
                <a:ea typeface="Comic Sans MS" pitchFamily="66" charset="0"/>
                <a:cs typeface="Comic Sans MS" pitchFamily="66" charset="0"/>
              </a:rPr>
              <a:t>.</a:t>
            </a:r>
          </a:p>
          <a:p>
            <a:pPr>
              <a:lnSpc>
                <a:spcPct val="150000"/>
              </a:lnSpc>
              <a:buClr>
                <a:schemeClr val="accent1"/>
              </a:buClr>
            </a:pPr>
            <a:endParaRPr lang="zh-CN" altLang="en-US" sz="2000" b="1" dirty="0">
              <a:solidFill>
                <a:schemeClr val="accent1"/>
              </a:solidFill>
              <a:latin typeface="Comic Sans MS" pitchFamily="66" charset="0"/>
              <a:ea typeface="Comic Sans MS" pitchFamily="66" charset="0"/>
              <a:cs typeface="Comic Sans MS" pitchFamily="66" charset="0"/>
            </a:endParaRPr>
          </a:p>
        </p:txBody>
      </p:sp>
      <p:sp>
        <p:nvSpPr>
          <p:cNvPr id="48129" name="Rectangle 1"/>
          <p:cNvSpPr>
            <a:spLocks noChangeArrowheads="1"/>
          </p:cNvSpPr>
          <p:nvPr/>
        </p:nvSpPr>
        <p:spPr bwMode="auto">
          <a:xfrm>
            <a:off x="1295400" y="2895600"/>
            <a:ext cx="7086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2000" b="0" i="1" u="none" strike="noStrike" cap="none" normalizeH="0" baseline="0" dirty="0" smtClean="0">
                <a:ln>
                  <a:noFill/>
                </a:ln>
                <a:solidFill>
                  <a:schemeClr val="tx1"/>
                </a:solidFill>
                <a:effectLst/>
                <a:ea typeface="宋体" pitchFamily="2" charset="-122"/>
                <a:cs typeface="Times New Roman" pitchFamily="18" charset="0"/>
              </a:rPr>
              <a:t>Celebrities lead very stressful</a:t>
            </a:r>
            <a:r>
              <a:rPr kumimoji="0" lang="en-US" altLang="zh-CN" sz="2000" b="0" i="1" u="none" strike="noStrike" cap="none" normalizeH="0" dirty="0" smtClean="0">
                <a:ln>
                  <a:noFill/>
                </a:ln>
                <a:solidFill>
                  <a:schemeClr val="tx1"/>
                </a:solidFill>
                <a:effectLst/>
                <a:ea typeface="宋体" pitchFamily="2" charset="-122"/>
                <a:cs typeface="Times New Roman" pitchFamily="18" charset="0"/>
              </a:rPr>
              <a:t>  l</a:t>
            </a:r>
            <a:r>
              <a:rPr kumimoji="0" lang="en-US" altLang="zh-CN" sz="2000" b="0" i="1" u="none" strike="noStrike" cap="none" normalizeH="0" baseline="0" dirty="0" smtClean="0">
                <a:ln>
                  <a:noFill/>
                </a:ln>
                <a:solidFill>
                  <a:schemeClr val="tx1"/>
                </a:solidFill>
                <a:effectLst/>
                <a:ea typeface="宋体" pitchFamily="2" charset="-122"/>
                <a:cs typeface="Times New Roman" pitchFamily="18" charset="0"/>
              </a:rPr>
              <a:t>ives.</a:t>
            </a:r>
            <a:endParaRPr kumimoji="0" lang="en-US" altLang="zh-CN" sz="20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zh-CN" sz="2000" b="0" i="1" u="sng" strike="noStrike" cap="none" normalizeH="0" baseline="0" dirty="0" smtClean="0">
                <a:ln>
                  <a:noFill/>
                </a:ln>
                <a:solidFill>
                  <a:schemeClr val="accent2">
                    <a:lumMod val="75000"/>
                  </a:schemeClr>
                </a:solidFill>
                <a:effectLst/>
                <a:ea typeface="宋体" pitchFamily="2" charset="-122"/>
                <a:cs typeface="Times New Roman" pitchFamily="18" charset="0"/>
              </a:rPr>
              <a:t>For one thing</a:t>
            </a:r>
            <a:r>
              <a:rPr kumimoji="0" lang="en-US" altLang="zh-CN" sz="2000" b="0" i="1" u="none" strike="noStrike" cap="none" normalizeH="0" baseline="0" dirty="0" smtClean="0">
                <a:ln>
                  <a:noFill/>
                </a:ln>
                <a:solidFill>
                  <a:schemeClr val="accent2">
                    <a:lumMod val="75000"/>
                  </a:schemeClr>
                </a:solidFill>
                <a:effectLst/>
                <a:ea typeface="宋体" pitchFamily="2" charset="-122"/>
                <a:cs typeface="Times New Roman" pitchFamily="18" charset="0"/>
              </a:rPr>
              <a:t>, </a:t>
            </a:r>
            <a:r>
              <a:rPr kumimoji="0" lang="en-US" altLang="zh-CN" sz="2000" b="0" i="1" u="none" strike="noStrike" cap="none" normalizeH="0" baseline="0" dirty="0" smtClean="0">
                <a:ln>
                  <a:noFill/>
                </a:ln>
                <a:solidFill>
                  <a:schemeClr val="tx1"/>
                </a:solidFill>
                <a:effectLst/>
                <a:ea typeface="宋体" pitchFamily="2" charset="-122"/>
                <a:cs typeface="Times New Roman" pitchFamily="18" charset="0"/>
              </a:rPr>
              <a:t>celebrities don’t have the privacy as  </a:t>
            </a:r>
          </a:p>
          <a:p>
            <a:pPr marL="0" marR="0" lvl="0" indent="0" algn="l" defTabSz="914400" rtl="0" eaLnBrk="0" fontAlgn="base" latinLnBrk="0" hangingPunct="0">
              <a:lnSpc>
                <a:spcPct val="150000"/>
              </a:lnSpc>
              <a:spcBef>
                <a:spcPct val="0"/>
              </a:spcBef>
              <a:spcAft>
                <a:spcPct val="0"/>
              </a:spcAft>
              <a:buClrTx/>
              <a:buSzTx/>
              <a:tabLst/>
            </a:pPr>
            <a:r>
              <a:rPr lang="en-US" altLang="zh-CN" sz="2000" i="1" dirty="0" smtClean="0">
                <a:ea typeface="宋体" pitchFamily="2" charset="-122"/>
                <a:cs typeface="Times New Roman" pitchFamily="18" charset="0"/>
              </a:rPr>
              <a:t>  </a:t>
            </a:r>
            <a:r>
              <a:rPr kumimoji="0" lang="en-US" altLang="zh-CN" sz="2000" b="0" i="1" u="none" strike="noStrike" cap="none" normalizeH="0" baseline="0" dirty="0" smtClean="0">
                <a:ln>
                  <a:noFill/>
                </a:ln>
                <a:solidFill>
                  <a:schemeClr val="tx1"/>
                </a:solidFill>
                <a:effectLst/>
                <a:ea typeface="宋体" pitchFamily="2" charset="-122"/>
                <a:cs typeface="Times New Roman" pitchFamily="18" charset="0"/>
              </a:rPr>
              <a:t>ordinary person does.</a:t>
            </a:r>
            <a:endParaRPr kumimoji="0" lang="en-US" altLang="zh-CN" sz="20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zh-CN" sz="2000" b="0" i="1" u="sng" strike="noStrike" cap="none" normalizeH="0" baseline="0" dirty="0" smtClean="0">
                <a:ln>
                  <a:noFill/>
                </a:ln>
                <a:solidFill>
                  <a:schemeClr val="accent2">
                    <a:lumMod val="75000"/>
                  </a:schemeClr>
                </a:solidFill>
                <a:effectLst/>
                <a:ea typeface="宋体" pitchFamily="2" charset="-122"/>
                <a:cs typeface="Times New Roman" pitchFamily="18" charset="0"/>
              </a:rPr>
              <a:t>In addition</a:t>
            </a:r>
            <a:r>
              <a:rPr kumimoji="0" lang="en-US" altLang="zh-CN" sz="2000" b="0" i="1" u="none" strike="noStrike" cap="none" normalizeH="0" baseline="0" dirty="0" smtClean="0">
                <a:ln>
                  <a:noFill/>
                </a:ln>
                <a:solidFill>
                  <a:schemeClr val="accent2">
                    <a:lumMod val="75000"/>
                  </a:schemeClr>
                </a:solidFill>
                <a:effectLst/>
                <a:ea typeface="宋体" pitchFamily="2" charset="-122"/>
                <a:cs typeface="Times New Roman" pitchFamily="18" charset="0"/>
              </a:rPr>
              <a:t>, </a:t>
            </a:r>
            <a:r>
              <a:rPr kumimoji="0" lang="en-US" altLang="zh-CN" sz="2000" b="0" i="1" u="none" strike="noStrike" cap="none" normalizeH="0" baseline="0" dirty="0" smtClean="0">
                <a:ln>
                  <a:noFill/>
                </a:ln>
                <a:solidFill>
                  <a:schemeClr val="tx1"/>
                </a:solidFill>
                <a:effectLst/>
                <a:ea typeface="宋体" pitchFamily="2" charset="-122"/>
                <a:cs typeface="Times New Roman" pitchFamily="18" charset="0"/>
              </a:rPr>
              <a:t>celebrities are under constant pressure.</a:t>
            </a:r>
            <a:endParaRPr kumimoji="0" lang="en-US" altLang="zh-CN" sz="20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zh-CN" sz="2000" b="0" i="1" u="sng" strike="noStrike" cap="none" normalizeH="0" baseline="0" dirty="0" smtClean="0">
                <a:ln>
                  <a:noFill/>
                </a:ln>
                <a:solidFill>
                  <a:schemeClr val="accent2">
                    <a:lumMod val="75000"/>
                  </a:schemeClr>
                </a:solidFill>
                <a:effectLst/>
                <a:ea typeface="宋体" pitchFamily="2" charset="-122"/>
                <a:cs typeface="Times New Roman" pitchFamily="18" charset="0"/>
              </a:rPr>
              <a:t>Most important</a:t>
            </a:r>
            <a:r>
              <a:rPr kumimoji="0" lang="en-US" altLang="zh-CN" sz="2000" b="0" i="1" u="none" strike="noStrike" cap="none" normalizeH="0" baseline="0" dirty="0" smtClean="0">
                <a:ln>
                  <a:noFill/>
                </a:ln>
                <a:solidFill>
                  <a:schemeClr val="accent2">
                    <a:lumMod val="75000"/>
                  </a:schemeClr>
                </a:solidFill>
                <a:effectLst/>
                <a:ea typeface="宋体" pitchFamily="2" charset="-122"/>
                <a:cs typeface="Times New Roman" pitchFamily="18" charset="0"/>
              </a:rPr>
              <a:t>, </a:t>
            </a:r>
            <a:r>
              <a:rPr kumimoji="0" lang="en-US" altLang="zh-CN" sz="2000" b="0" i="1" u="none" strike="noStrike" cap="none" normalizeH="0" baseline="0" dirty="0" smtClean="0">
                <a:ln>
                  <a:noFill/>
                </a:ln>
                <a:solidFill>
                  <a:schemeClr val="tx1"/>
                </a:solidFill>
                <a:effectLst/>
                <a:ea typeface="宋体" pitchFamily="2" charset="-122"/>
                <a:cs typeface="Times New Roman" pitchFamily="18" charset="0"/>
              </a:rPr>
              <a:t>celebrities must deal with the stress </a:t>
            </a:r>
          </a:p>
          <a:p>
            <a:pPr marL="0" marR="0" lvl="0" indent="0" algn="l" defTabSz="914400" rtl="0" eaLnBrk="0" fontAlgn="base" latinLnBrk="0" hangingPunct="0">
              <a:lnSpc>
                <a:spcPct val="150000"/>
              </a:lnSpc>
              <a:spcBef>
                <a:spcPct val="0"/>
              </a:spcBef>
              <a:spcAft>
                <a:spcPct val="0"/>
              </a:spcAft>
              <a:buClrTx/>
              <a:buSzTx/>
              <a:tabLst/>
            </a:pPr>
            <a:r>
              <a:rPr lang="en-US" altLang="zh-CN" sz="2000" i="1" dirty="0" smtClean="0">
                <a:ea typeface="宋体" pitchFamily="2" charset="-122"/>
                <a:cs typeface="Times New Roman" pitchFamily="18" charset="0"/>
              </a:rPr>
              <a:t>  </a:t>
            </a:r>
            <a:r>
              <a:rPr kumimoji="0" lang="en-US" altLang="zh-CN" sz="2000" b="0" i="1" u="none" strike="noStrike" cap="none" normalizeH="0" baseline="0" dirty="0" smtClean="0">
                <a:ln>
                  <a:noFill/>
                </a:ln>
                <a:solidFill>
                  <a:schemeClr val="tx1"/>
                </a:solidFill>
                <a:effectLst/>
                <a:ea typeface="宋体" pitchFamily="2" charset="-122"/>
                <a:cs typeface="Times New Roman" pitchFamily="18" charset="0"/>
              </a:rPr>
              <a:t>of being in constant danger.</a:t>
            </a:r>
            <a:endParaRPr kumimoji="0" lang="en-US" altLang="zh-CN" sz="2000" b="0" i="0" u="none" strike="noStrike" cap="none" normalizeH="0" baseline="0" dirty="0" smtClean="0">
              <a:ln>
                <a:noFill/>
              </a:ln>
              <a:solidFill>
                <a:schemeClr val="tx1"/>
              </a:solidFill>
              <a:effectLst/>
              <a:ea typeface="宋体" pitchFamily="2" charset="-122"/>
              <a:cs typeface="宋体" pitchFamily="2" charset="-122"/>
            </a:endParaRPr>
          </a:p>
        </p:txBody>
      </p:sp>
      <p:sp>
        <p:nvSpPr>
          <p:cNvPr id="6" name="矩形 5"/>
          <p:cNvSpPr/>
          <p:nvPr/>
        </p:nvSpPr>
        <p:spPr>
          <a:xfrm>
            <a:off x="2057400" y="533400"/>
            <a:ext cx="4083169" cy="461665"/>
          </a:xfrm>
          <a:prstGeom prst="rect">
            <a:avLst/>
          </a:prstGeom>
        </p:spPr>
        <p:txBody>
          <a:bodyPr wrap="none">
            <a:spAutoFit/>
          </a:bodyPr>
          <a:lstStyle/>
          <a:p>
            <a:r>
              <a:rPr lang="en-US" altLang="zh-CN" sz="2400" b="1" dirty="0" smtClean="0">
                <a:solidFill>
                  <a:schemeClr val="accent2">
                    <a:lumMod val="75000"/>
                  </a:schemeClr>
                </a:solidFill>
              </a:rPr>
              <a:t>“saving the best till last” </a:t>
            </a:r>
            <a:endParaRPr lang="zh-CN" altLang="en-US" sz="2400" b="1" dirty="0">
              <a:solidFill>
                <a:schemeClr val="accent2">
                  <a:lumMod val="75000"/>
                </a:schemeClr>
              </a:solidFill>
            </a:endParaRP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914400"/>
          </a:xfrm>
        </p:spPr>
        <p:txBody>
          <a:bodyPr>
            <a:normAutofit fontScale="90000"/>
          </a:bodyPr>
          <a:lstStyle/>
          <a:p>
            <a:pPr algn="ctr"/>
            <a:r>
              <a:rPr lang="en-US" altLang="zh-CN" sz="2200" b="1" dirty="0" smtClean="0">
                <a:solidFill>
                  <a:schemeClr val="accent2">
                    <a:lumMod val="75000"/>
                  </a:schemeClr>
                </a:solidFill>
              </a:rPr>
              <a:t>It’s your turn to find the transitional words according to the category in groups.</a:t>
            </a:r>
            <a:r>
              <a:rPr lang="zh-CN" altLang="zh-CN" dirty="0" smtClean="0"/>
              <a:t/>
            </a:r>
            <a:br>
              <a:rPr lang="zh-CN" altLang="zh-CN" dirty="0" smtClean="0"/>
            </a:br>
            <a:endParaRPr lang="zh-CN" altLang="en-US" dirty="0"/>
          </a:p>
        </p:txBody>
      </p:sp>
      <p:graphicFrame>
        <p:nvGraphicFramePr>
          <p:cNvPr id="3" name="表格 2"/>
          <p:cNvGraphicFramePr>
            <a:graphicFrameLocks noGrp="1"/>
          </p:cNvGraphicFramePr>
          <p:nvPr/>
        </p:nvGraphicFramePr>
        <p:xfrm>
          <a:off x="533400" y="1676400"/>
          <a:ext cx="8229600" cy="4572000"/>
        </p:xfrm>
        <a:graphic>
          <a:graphicData uri="http://schemas.openxmlformats.org/drawingml/2006/table">
            <a:tbl>
              <a:tblPr/>
              <a:tblGrid>
                <a:gridCol w="8229600"/>
              </a:tblGrid>
              <a:tr h="4572000">
                <a:tc>
                  <a:txBody>
                    <a:bodyPr/>
                    <a:lstStyle/>
                    <a:p>
                      <a:pPr algn="just">
                        <a:lnSpc>
                          <a:spcPct val="200000"/>
                        </a:lnSpc>
                        <a:spcAft>
                          <a:spcPts val="0"/>
                        </a:spcAft>
                      </a:pPr>
                      <a:r>
                        <a:rPr lang="en-US" sz="1800" b="1" kern="100" dirty="0">
                          <a:latin typeface="Times New Roman"/>
                          <a:ea typeface="宋体"/>
                        </a:rPr>
                        <a:t>Addition signals:</a:t>
                      </a:r>
                      <a:r>
                        <a:rPr lang="en-US" sz="1800" b="1" i="1" kern="100" dirty="0">
                          <a:latin typeface="Times New Roman"/>
                          <a:ea typeface="宋体"/>
                        </a:rPr>
                        <a:t> one, in addition, </a:t>
                      </a:r>
                      <a:endParaRPr lang="zh-CN" sz="1800" b="1" kern="100" dirty="0">
                        <a:latin typeface="Times New Roman"/>
                        <a:ea typeface="宋体"/>
                      </a:endParaRPr>
                    </a:p>
                    <a:p>
                      <a:pPr algn="just">
                        <a:lnSpc>
                          <a:spcPct val="200000"/>
                        </a:lnSpc>
                        <a:spcAft>
                          <a:spcPts val="0"/>
                        </a:spcAft>
                      </a:pPr>
                      <a:r>
                        <a:rPr lang="en-US" sz="1800" b="1" kern="100" dirty="0">
                          <a:latin typeface="Times New Roman"/>
                          <a:ea typeface="宋体"/>
                        </a:rPr>
                        <a:t>Time signals: </a:t>
                      </a:r>
                      <a:r>
                        <a:rPr lang="en-US" sz="1800" b="1" i="1" kern="100" dirty="0">
                          <a:latin typeface="Times New Roman"/>
                          <a:ea typeface="宋体"/>
                        </a:rPr>
                        <a:t>first,</a:t>
                      </a:r>
                      <a:endParaRPr lang="zh-CN" sz="1800" b="1" kern="100" dirty="0">
                        <a:latin typeface="Times New Roman"/>
                        <a:ea typeface="宋体"/>
                      </a:endParaRPr>
                    </a:p>
                    <a:p>
                      <a:pPr algn="just">
                        <a:lnSpc>
                          <a:spcPct val="200000"/>
                        </a:lnSpc>
                        <a:spcAft>
                          <a:spcPts val="0"/>
                        </a:spcAft>
                      </a:pPr>
                      <a:r>
                        <a:rPr lang="en-US" sz="1800" b="1" kern="100" dirty="0">
                          <a:latin typeface="Times New Roman"/>
                          <a:ea typeface="宋体"/>
                        </a:rPr>
                        <a:t>Space signals:</a:t>
                      </a:r>
                      <a:r>
                        <a:rPr lang="en-US" sz="1800" b="1" i="1" kern="100" dirty="0">
                          <a:latin typeface="Times New Roman"/>
                          <a:ea typeface="宋体"/>
                        </a:rPr>
                        <a:t> next to,</a:t>
                      </a:r>
                      <a:endParaRPr lang="zh-CN" sz="1800" b="1" kern="100" dirty="0">
                        <a:latin typeface="Times New Roman"/>
                        <a:ea typeface="宋体"/>
                      </a:endParaRPr>
                    </a:p>
                    <a:p>
                      <a:pPr algn="just">
                        <a:lnSpc>
                          <a:spcPct val="200000"/>
                        </a:lnSpc>
                        <a:spcAft>
                          <a:spcPts val="0"/>
                        </a:spcAft>
                      </a:pPr>
                      <a:r>
                        <a:rPr lang="en-US" sz="1800" b="1" kern="100" dirty="0">
                          <a:latin typeface="Times New Roman"/>
                          <a:ea typeface="宋体"/>
                        </a:rPr>
                        <a:t>Change-of-direction signals: </a:t>
                      </a:r>
                      <a:r>
                        <a:rPr lang="en-US" sz="1800" b="1" i="1" kern="100" dirty="0">
                          <a:latin typeface="Times New Roman"/>
                          <a:ea typeface="宋体"/>
                        </a:rPr>
                        <a:t>but</a:t>
                      </a:r>
                      <a:endParaRPr lang="zh-CN" sz="1800" b="1" kern="100" dirty="0">
                        <a:latin typeface="Times New Roman"/>
                        <a:ea typeface="宋体"/>
                      </a:endParaRPr>
                    </a:p>
                    <a:p>
                      <a:pPr algn="just">
                        <a:lnSpc>
                          <a:spcPct val="200000"/>
                        </a:lnSpc>
                        <a:spcAft>
                          <a:spcPts val="0"/>
                        </a:spcAft>
                      </a:pPr>
                      <a:r>
                        <a:rPr lang="en-US" sz="1800" b="1" kern="100" dirty="0">
                          <a:latin typeface="Times New Roman"/>
                          <a:ea typeface="宋体"/>
                        </a:rPr>
                        <a:t>Cause and effect signals: </a:t>
                      </a:r>
                      <a:r>
                        <a:rPr lang="en-US" sz="1800" b="1" i="1" kern="100" dirty="0">
                          <a:latin typeface="Times New Roman"/>
                          <a:ea typeface="宋体"/>
                        </a:rPr>
                        <a:t>As a result,</a:t>
                      </a:r>
                      <a:endParaRPr lang="zh-CN" sz="1800" b="1" kern="100" dirty="0">
                        <a:latin typeface="Times New Roman"/>
                        <a:ea typeface="宋体"/>
                      </a:endParaRPr>
                    </a:p>
                    <a:p>
                      <a:pPr algn="just">
                        <a:lnSpc>
                          <a:spcPct val="200000"/>
                        </a:lnSpc>
                        <a:spcAft>
                          <a:spcPts val="0"/>
                        </a:spcAft>
                      </a:pPr>
                      <a:r>
                        <a:rPr lang="en-US" sz="1800" b="1" kern="100" dirty="0">
                          <a:latin typeface="Times New Roman"/>
                          <a:ea typeface="宋体"/>
                        </a:rPr>
                        <a:t>Comparison and contrast signals: </a:t>
                      </a:r>
                      <a:r>
                        <a:rPr lang="en-US" sz="1800" b="1" i="1" kern="100" dirty="0">
                          <a:latin typeface="Times New Roman"/>
                          <a:ea typeface="宋体"/>
                        </a:rPr>
                        <a:t>Similarly, </a:t>
                      </a:r>
                      <a:endParaRPr lang="zh-CN" sz="1800" b="1" kern="100" dirty="0">
                        <a:latin typeface="Times New Roman"/>
                        <a:ea typeface="宋体"/>
                      </a:endParaRPr>
                    </a:p>
                    <a:p>
                      <a:pPr algn="just">
                        <a:lnSpc>
                          <a:spcPct val="200000"/>
                        </a:lnSpc>
                        <a:spcAft>
                          <a:spcPts val="0"/>
                        </a:spcAft>
                      </a:pPr>
                      <a:r>
                        <a:rPr lang="en-US" sz="1800" b="1" kern="100" dirty="0">
                          <a:latin typeface="Times New Roman"/>
                          <a:ea typeface="宋体"/>
                        </a:rPr>
                        <a:t>Illustration signals: </a:t>
                      </a:r>
                      <a:r>
                        <a:rPr lang="en-US" sz="1800" b="1" i="1" kern="100" dirty="0">
                          <a:latin typeface="Times New Roman"/>
                          <a:ea typeface="宋体"/>
                        </a:rPr>
                        <a:t>for instance, </a:t>
                      </a:r>
                      <a:endParaRPr lang="zh-CN" sz="1800" b="1" kern="100" dirty="0">
                        <a:latin typeface="Times New Roman"/>
                        <a:ea typeface="宋体"/>
                      </a:endParaRPr>
                    </a:p>
                    <a:p>
                      <a:pPr algn="just">
                        <a:lnSpc>
                          <a:spcPct val="200000"/>
                        </a:lnSpc>
                        <a:spcAft>
                          <a:spcPts val="0"/>
                        </a:spcAft>
                      </a:pPr>
                      <a:r>
                        <a:rPr lang="en-US" sz="1800" b="1" kern="100" dirty="0">
                          <a:latin typeface="Times New Roman"/>
                          <a:ea typeface="宋体"/>
                        </a:rPr>
                        <a:t>Conclusion signals: </a:t>
                      </a:r>
                      <a:r>
                        <a:rPr lang="en-US" sz="1800" b="1" i="1" kern="100" dirty="0">
                          <a:latin typeface="Times New Roman"/>
                          <a:ea typeface="宋体"/>
                        </a:rPr>
                        <a:t>therefore,</a:t>
                      </a:r>
                      <a:endParaRPr lang="zh-CN" sz="1800" b="1"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915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to find the transitional words according to the category in the box.</a:t>
            </a:r>
            <a:endParaRPr kumimoji="0" lang="en-US"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4648200" cy="914400"/>
          </a:xfrm>
        </p:spPr>
        <p:txBody>
          <a:bodyPr>
            <a:normAutofit fontScale="90000"/>
          </a:bodyPr>
          <a:lstStyle/>
          <a:p>
            <a:pPr algn="ctr"/>
            <a:r>
              <a:rPr lang="en-US" sz="3600" b="1" dirty="0" smtClean="0"/>
              <a:t>Objectives</a:t>
            </a:r>
            <a:r>
              <a:rPr lang="en-US" sz="3600" dirty="0" smtClean="0"/>
              <a:t> </a:t>
            </a:r>
            <a:r>
              <a:rPr lang="en-US" b="1" dirty="0"/>
              <a:t/>
            </a:r>
            <a:br>
              <a:rPr lang="en-US" b="1" dirty="0"/>
            </a:br>
            <a:endParaRPr lang="en-US" dirty="0"/>
          </a:p>
        </p:txBody>
      </p:sp>
      <p:sp>
        <p:nvSpPr>
          <p:cNvPr id="5" name="Content Placeholder 4"/>
          <p:cNvSpPr>
            <a:spLocks noGrp="1"/>
          </p:cNvSpPr>
          <p:nvPr>
            <p:ph idx="1"/>
          </p:nvPr>
        </p:nvSpPr>
        <p:spPr>
          <a:xfrm>
            <a:off x="1143000" y="1828800"/>
            <a:ext cx="4953000" cy="4297363"/>
          </a:xfrm>
        </p:spPr>
        <p:txBody>
          <a:bodyPr>
            <a:normAutofit/>
          </a:bodyPr>
          <a:lstStyle/>
          <a:p>
            <a:pPr lvl="0"/>
            <a:r>
              <a:rPr lang="en-US" b="1" dirty="0" smtClean="0"/>
              <a:t>To </a:t>
            </a:r>
            <a:r>
              <a:rPr lang="en-US" b="1" dirty="0"/>
              <a:t>get a sense of </a:t>
            </a:r>
            <a:r>
              <a:rPr lang="en-US" b="1" dirty="0">
                <a:solidFill>
                  <a:schemeClr val="accent2"/>
                </a:solidFill>
              </a:rPr>
              <a:t>5 prewriting techniques.</a:t>
            </a:r>
          </a:p>
          <a:p>
            <a:pPr lvl="0"/>
            <a:r>
              <a:rPr lang="en-US" b="1" dirty="0"/>
              <a:t>To get familiar with </a:t>
            </a:r>
            <a:r>
              <a:rPr lang="en-US" b="1" dirty="0">
                <a:solidFill>
                  <a:srgbClr val="C0504D"/>
                </a:solidFill>
              </a:rPr>
              <a:t>4 basic steps </a:t>
            </a:r>
            <a:r>
              <a:rPr lang="en-US" b="1" dirty="0" smtClean="0">
                <a:solidFill>
                  <a:srgbClr val="C0504D"/>
                </a:solidFill>
              </a:rPr>
              <a:t>in Essay Writing .</a:t>
            </a:r>
            <a:endParaRPr lang="en-US" b="1" dirty="0">
              <a:solidFill>
                <a:srgbClr val="C0504D"/>
              </a:solidFill>
            </a:endParaRPr>
          </a:p>
          <a:p>
            <a:pPr lvl="0"/>
            <a:r>
              <a:rPr lang="en-US" b="1" dirty="0"/>
              <a:t>To get an overview framework of </a:t>
            </a:r>
            <a:r>
              <a:rPr lang="en-US" b="1" dirty="0">
                <a:solidFill>
                  <a:srgbClr val="C0504D"/>
                </a:solidFill>
              </a:rPr>
              <a:t>revising your essays</a:t>
            </a:r>
            <a:r>
              <a:rPr lang="en-US" b="1" dirty="0"/>
              <a:t>.</a:t>
            </a:r>
          </a:p>
          <a:p>
            <a:pPr marL="0" indent="0">
              <a:buNone/>
            </a:pPr>
            <a:endParaRPr lang="en-US" dirty="0"/>
          </a:p>
          <a:p>
            <a:endParaRPr lang="en-US" dirty="0"/>
          </a:p>
          <a:p>
            <a:pPr marL="0" indent="0">
              <a:buNone/>
            </a:pPr>
            <a:endParaRPr lang="en-US" dirty="0"/>
          </a:p>
        </p:txBody>
      </p:sp>
      <p:pic>
        <p:nvPicPr>
          <p:cNvPr id="6" name="Picture 5"/>
          <p:cNvPicPr>
            <a:picLocks noChangeAspect="1"/>
          </p:cNvPicPr>
          <p:nvPr/>
        </p:nvPicPr>
        <p:blipFill rotWithShape="1">
          <a:blip r:embed="rId4" cstate="email">
            <a:extLst>
              <a:ext uri="{28A0092B-C50C-407E-A947-70E740481C1C}">
                <a14:useLocalDpi xmlns="" xmlns:a14="http://schemas.microsoft.com/office/drawing/2010/main"/>
              </a:ext>
            </a:extLst>
          </a:blip>
          <a:srcRect/>
          <a:stretch/>
        </p:blipFill>
        <p:spPr>
          <a:xfrm>
            <a:off x="6248400" y="533400"/>
            <a:ext cx="2895600" cy="6324600"/>
          </a:xfrm>
          <a:prstGeom prst="rect">
            <a:avLst/>
          </a:prstGeom>
        </p:spPr>
      </p:pic>
    </p:spTree>
    <p:custDataLst>
      <p:tags r:id="rId1"/>
    </p:custData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1000" y="762000"/>
            <a:ext cx="8305800" cy="5909310"/>
          </a:xfrm>
          <a:prstGeom prst="rect">
            <a:avLst/>
          </a:prstGeom>
        </p:spPr>
        <p:txBody>
          <a:bodyPr wrap="square">
            <a:spAutoFit/>
          </a:bodyPr>
          <a:lstStyle/>
          <a:p>
            <a:pPr algn="just">
              <a:lnSpc>
                <a:spcPct val="150000"/>
              </a:lnSpc>
              <a:spcAft>
                <a:spcPts val="0"/>
              </a:spcAft>
            </a:pPr>
            <a:r>
              <a:rPr lang="en-US" altLang="zh-CN" b="1" kern="100" dirty="0" smtClean="0">
                <a:latin typeface="Times New Roman"/>
                <a:ea typeface="宋体"/>
              </a:rPr>
              <a:t>Addition signals:</a:t>
            </a:r>
            <a:r>
              <a:rPr lang="en-US" altLang="zh-CN" b="1" i="1" kern="100" dirty="0" smtClean="0">
                <a:latin typeface="Times New Roman"/>
                <a:ea typeface="宋体"/>
              </a:rPr>
              <a:t> one, first of all, second,  </a:t>
            </a:r>
            <a:r>
              <a:rPr lang="en-US" altLang="zh-CN" b="1" i="1" u="sng" kern="100" dirty="0" smtClean="0">
                <a:solidFill>
                  <a:schemeClr val="accent2">
                    <a:lumMod val="75000"/>
                  </a:schemeClr>
                </a:solidFill>
                <a:latin typeface="Times New Roman"/>
                <a:ea typeface="宋体"/>
              </a:rPr>
              <a:t>also, in addition, besides, next, another </a:t>
            </a:r>
          </a:p>
          <a:p>
            <a:pPr algn="just">
              <a:lnSpc>
                <a:spcPct val="150000"/>
              </a:lnSpc>
              <a:spcAft>
                <a:spcPts val="0"/>
              </a:spcAft>
            </a:pPr>
            <a:r>
              <a:rPr lang="en-US" altLang="zh-CN" b="1" i="1" kern="100" dirty="0" smtClean="0">
                <a:solidFill>
                  <a:schemeClr val="accent2">
                    <a:lumMod val="75000"/>
                  </a:schemeClr>
                </a:solidFill>
                <a:latin typeface="Times New Roman"/>
                <a:ea typeface="宋体"/>
              </a:rPr>
              <a:t>     </a:t>
            </a:r>
            <a:r>
              <a:rPr lang="en-US" altLang="zh-CN" b="1" i="1" u="sng" kern="100" dirty="0" smtClean="0">
                <a:solidFill>
                  <a:schemeClr val="accent2">
                    <a:lumMod val="75000"/>
                  </a:schemeClr>
                </a:solidFill>
                <a:latin typeface="Times New Roman"/>
                <a:ea typeface="宋体"/>
              </a:rPr>
              <a:t>one, moreover, furthermore , finally, last of all.</a:t>
            </a:r>
            <a:endParaRPr lang="zh-CN" altLang="zh-CN" b="1" u="sng" kern="100" dirty="0" smtClean="0">
              <a:solidFill>
                <a:schemeClr val="accent2">
                  <a:lumMod val="75000"/>
                </a:schemeClr>
              </a:solidFill>
              <a:latin typeface="Times New Roman"/>
              <a:ea typeface="宋体"/>
            </a:endParaRPr>
          </a:p>
          <a:p>
            <a:pPr algn="just">
              <a:lnSpc>
                <a:spcPct val="150000"/>
              </a:lnSpc>
              <a:spcAft>
                <a:spcPts val="0"/>
              </a:spcAft>
            </a:pPr>
            <a:r>
              <a:rPr lang="en-US" altLang="zh-CN" b="1" kern="100" dirty="0" smtClean="0">
                <a:latin typeface="Times New Roman"/>
                <a:ea typeface="宋体"/>
              </a:rPr>
              <a:t>Time signals: </a:t>
            </a:r>
            <a:r>
              <a:rPr lang="en-US" altLang="zh-CN" b="1" i="1" u="sng" kern="100" dirty="0" smtClean="0">
                <a:latin typeface="Times New Roman"/>
                <a:ea typeface="宋体"/>
              </a:rPr>
              <a:t>first, then, after, before, while, meanwhile, soon, now, during, finally.</a:t>
            </a:r>
            <a:endParaRPr lang="zh-CN" altLang="zh-CN" b="1" u="sng" kern="100" dirty="0" smtClean="0">
              <a:latin typeface="Times New Roman"/>
              <a:ea typeface="宋体"/>
            </a:endParaRPr>
          </a:p>
          <a:p>
            <a:pPr algn="just">
              <a:lnSpc>
                <a:spcPct val="150000"/>
              </a:lnSpc>
              <a:spcAft>
                <a:spcPts val="0"/>
              </a:spcAft>
            </a:pPr>
            <a:r>
              <a:rPr lang="en-US" altLang="zh-CN" b="1" kern="100" dirty="0" smtClean="0">
                <a:latin typeface="Times New Roman"/>
                <a:ea typeface="宋体"/>
              </a:rPr>
              <a:t>Space signals</a:t>
            </a:r>
            <a:r>
              <a:rPr lang="en-US" altLang="zh-CN" b="1" u="sng" kern="100" dirty="0" smtClean="0">
                <a:latin typeface="Times New Roman"/>
                <a:ea typeface="宋体"/>
              </a:rPr>
              <a:t>:</a:t>
            </a:r>
            <a:r>
              <a:rPr lang="en-US" altLang="zh-CN" b="1" i="1" u="sng" kern="100" dirty="0" smtClean="0">
                <a:latin typeface="Times New Roman"/>
                <a:ea typeface="宋体"/>
              </a:rPr>
              <a:t> next to, across, on the opposite side, to the left, to the right, above, </a:t>
            </a:r>
          </a:p>
          <a:p>
            <a:pPr algn="just">
              <a:lnSpc>
                <a:spcPct val="150000"/>
              </a:lnSpc>
              <a:spcAft>
                <a:spcPts val="0"/>
              </a:spcAft>
            </a:pPr>
            <a:r>
              <a:rPr lang="en-US" altLang="zh-CN" b="1" i="1" kern="100" dirty="0" smtClean="0">
                <a:latin typeface="Times New Roman"/>
                <a:ea typeface="宋体"/>
              </a:rPr>
              <a:t>        </a:t>
            </a:r>
            <a:r>
              <a:rPr lang="en-US" altLang="zh-CN" b="1" i="1" u="sng" kern="100" dirty="0" smtClean="0">
                <a:latin typeface="Times New Roman"/>
                <a:ea typeface="宋体"/>
              </a:rPr>
              <a:t>below, near, nearby.</a:t>
            </a:r>
            <a:endParaRPr lang="zh-CN" altLang="zh-CN" b="1" u="sng" kern="100" dirty="0" smtClean="0">
              <a:latin typeface="Times New Roman"/>
              <a:ea typeface="宋体"/>
            </a:endParaRPr>
          </a:p>
          <a:p>
            <a:pPr algn="just">
              <a:lnSpc>
                <a:spcPct val="150000"/>
              </a:lnSpc>
              <a:spcAft>
                <a:spcPts val="0"/>
              </a:spcAft>
            </a:pPr>
            <a:r>
              <a:rPr lang="en-US" altLang="zh-CN" b="1" kern="100" dirty="0" smtClean="0">
                <a:latin typeface="Times New Roman"/>
                <a:ea typeface="宋体"/>
              </a:rPr>
              <a:t>Change-of-direction signals: </a:t>
            </a:r>
            <a:r>
              <a:rPr lang="en-US" altLang="zh-CN" b="1" i="1" u="sng" kern="100" dirty="0" smtClean="0">
                <a:latin typeface="Times New Roman"/>
                <a:ea typeface="宋体"/>
              </a:rPr>
              <a:t>but, however, yet, in contrast, although, otherwise,  </a:t>
            </a:r>
          </a:p>
          <a:p>
            <a:pPr algn="just">
              <a:lnSpc>
                <a:spcPct val="150000"/>
              </a:lnSpc>
              <a:spcAft>
                <a:spcPts val="0"/>
              </a:spcAft>
            </a:pPr>
            <a:r>
              <a:rPr lang="en-US" altLang="zh-CN" b="1" i="1" kern="100" dirty="0" smtClean="0">
                <a:latin typeface="Times New Roman"/>
                <a:ea typeface="宋体"/>
              </a:rPr>
              <a:t>         </a:t>
            </a:r>
            <a:r>
              <a:rPr lang="en-US" altLang="zh-CN" b="1" i="1" u="sng" kern="100" dirty="0" smtClean="0">
                <a:latin typeface="Times New Roman"/>
                <a:ea typeface="宋体"/>
              </a:rPr>
              <a:t>still, on the contrary, on the other hand</a:t>
            </a:r>
            <a:endParaRPr lang="zh-CN" altLang="zh-CN" b="1" u="sng" kern="100" dirty="0" smtClean="0">
              <a:latin typeface="Times New Roman"/>
              <a:ea typeface="宋体"/>
            </a:endParaRPr>
          </a:p>
          <a:p>
            <a:pPr algn="just">
              <a:lnSpc>
                <a:spcPct val="150000"/>
              </a:lnSpc>
              <a:spcAft>
                <a:spcPts val="0"/>
              </a:spcAft>
            </a:pPr>
            <a:r>
              <a:rPr lang="en-US" altLang="zh-CN" b="1" kern="100" dirty="0" smtClean="0">
                <a:latin typeface="Times New Roman"/>
                <a:ea typeface="宋体"/>
              </a:rPr>
              <a:t>Cause and effect signals: </a:t>
            </a:r>
            <a:r>
              <a:rPr lang="en-US" altLang="zh-CN" b="1" i="1" u="sng" kern="100" dirty="0" smtClean="0">
                <a:latin typeface="Times New Roman"/>
                <a:ea typeface="宋体"/>
              </a:rPr>
              <a:t>As a result, as a consequence, consequently, therefore,  </a:t>
            </a:r>
          </a:p>
          <a:p>
            <a:pPr algn="just">
              <a:lnSpc>
                <a:spcPct val="150000"/>
              </a:lnSpc>
              <a:spcAft>
                <a:spcPts val="0"/>
              </a:spcAft>
            </a:pPr>
            <a:r>
              <a:rPr lang="en-US" altLang="zh-CN" b="1" i="1" kern="100" dirty="0" smtClean="0">
                <a:latin typeface="Times New Roman"/>
                <a:ea typeface="宋体"/>
              </a:rPr>
              <a:t>         </a:t>
            </a:r>
            <a:r>
              <a:rPr lang="en-US" altLang="zh-CN" b="1" i="1" u="sng" kern="100" dirty="0" smtClean="0">
                <a:latin typeface="Times New Roman"/>
                <a:ea typeface="宋体"/>
              </a:rPr>
              <a:t>due to, because </a:t>
            </a:r>
            <a:endParaRPr lang="zh-CN" altLang="zh-CN" b="1" u="sng" kern="100" dirty="0" smtClean="0">
              <a:latin typeface="Times New Roman"/>
              <a:ea typeface="宋体"/>
            </a:endParaRPr>
          </a:p>
          <a:p>
            <a:pPr algn="just">
              <a:lnSpc>
                <a:spcPct val="150000"/>
              </a:lnSpc>
              <a:spcAft>
                <a:spcPts val="0"/>
              </a:spcAft>
            </a:pPr>
            <a:r>
              <a:rPr lang="en-US" altLang="zh-CN" b="1" kern="100" dirty="0" smtClean="0">
                <a:latin typeface="Times New Roman"/>
                <a:ea typeface="宋体"/>
              </a:rPr>
              <a:t>Comparison and contrast signals: </a:t>
            </a:r>
            <a:r>
              <a:rPr lang="en-US" altLang="zh-CN" b="1" i="1" u="sng" kern="100" dirty="0" smtClean="0">
                <a:latin typeface="Times New Roman"/>
                <a:ea typeface="宋体"/>
              </a:rPr>
              <a:t>Similarly,  in the same way, in contrast, on one  </a:t>
            </a:r>
          </a:p>
          <a:p>
            <a:pPr algn="just">
              <a:lnSpc>
                <a:spcPct val="150000"/>
              </a:lnSpc>
              <a:spcAft>
                <a:spcPts val="0"/>
              </a:spcAft>
            </a:pPr>
            <a:r>
              <a:rPr lang="en-US" altLang="zh-CN" b="1" i="1" kern="100" dirty="0" smtClean="0">
                <a:latin typeface="Times New Roman"/>
                <a:ea typeface="宋体"/>
              </a:rPr>
              <a:t>        </a:t>
            </a:r>
            <a:r>
              <a:rPr lang="en-US" altLang="zh-CN" b="1" i="1" u="sng" kern="100" dirty="0" smtClean="0">
                <a:latin typeface="Times New Roman"/>
                <a:ea typeface="宋体"/>
              </a:rPr>
              <a:t>hand, on the other hand.</a:t>
            </a:r>
            <a:endParaRPr lang="zh-CN" altLang="zh-CN" b="1" u="sng" kern="100" dirty="0" smtClean="0">
              <a:latin typeface="Times New Roman"/>
              <a:ea typeface="宋体"/>
            </a:endParaRPr>
          </a:p>
          <a:p>
            <a:pPr algn="just">
              <a:lnSpc>
                <a:spcPct val="150000"/>
              </a:lnSpc>
              <a:spcAft>
                <a:spcPts val="0"/>
              </a:spcAft>
            </a:pPr>
            <a:r>
              <a:rPr lang="en-US" altLang="zh-CN" b="1" kern="100" dirty="0" smtClean="0">
                <a:latin typeface="Times New Roman"/>
                <a:ea typeface="宋体"/>
              </a:rPr>
              <a:t>Illustration signals: </a:t>
            </a:r>
            <a:r>
              <a:rPr lang="en-US" altLang="zh-CN" b="1" i="1" kern="100" dirty="0" smtClean="0">
                <a:latin typeface="Times New Roman"/>
                <a:ea typeface="宋体"/>
              </a:rPr>
              <a:t>for instance, specifically, as an illustration. Once, such as.</a:t>
            </a:r>
            <a:endParaRPr lang="zh-CN" altLang="zh-CN" b="1" kern="100" dirty="0" smtClean="0">
              <a:latin typeface="Times New Roman"/>
              <a:ea typeface="宋体"/>
            </a:endParaRPr>
          </a:p>
          <a:p>
            <a:pPr algn="just">
              <a:lnSpc>
                <a:spcPct val="150000"/>
              </a:lnSpc>
              <a:spcAft>
                <a:spcPts val="0"/>
              </a:spcAft>
            </a:pPr>
            <a:r>
              <a:rPr lang="en-US" altLang="zh-CN" b="1" kern="100" dirty="0" smtClean="0">
                <a:latin typeface="Times New Roman"/>
                <a:ea typeface="宋体"/>
              </a:rPr>
              <a:t>Conclusion signals: </a:t>
            </a:r>
            <a:r>
              <a:rPr lang="en-US" altLang="zh-CN" b="1" i="1" u="sng" kern="100" dirty="0" smtClean="0">
                <a:solidFill>
                  <a:schemeClr val="accent2">
                    <a:lumMod val="75000"/>
                  </a:schemeClr>
                </a:solidFill>
                <a:latin typeface="Times New Roman"/>
                <a:ea typeface="宋体"/>
              </a:rPr>
              <a:t>therefore, consequently, in short, in a word, to sum up, in </a:t>
            </a:r>
          </a:p>
          <a:p>
            <a:pPr algn="just">
              <a:lnSpc>
                <a:spcPct val="150000"/>
              </a:lnSpc>
              <a:spcAft>
                <a:spcPts val="0"/>
              </a:spcAft>
            </a:pPr>
            <a:r>
              <a:rPr lang="en-US" altLang="zh-CN" b="1" i="1" kern="100" dirty="0" smtClean="0">
                <a:solidFill>
                  <a:schemeClr val="accent2">
                    <a:lumMod val="75000"/>
                  </a:schemeClr>
                </a:solidFill>
                <a:latin typeface="Times New Roman"/>
                <a:ea typeface="宋体"/>
              </a:rPr>
              <a:t>      </a:t>
            </a:r>
            <a:r>
              <a:rPr lang="en-US" altLang="zh-CN" b="1" i="1" u="sng" kern="100" dirty="0" smtClean="0">
                <a:solidFill>
                  <a:schemeClr val="accent2">
                    <a:lumMod val="75000"/>
                  </a:schemeClr>
                </a:solidFill>
                <a:latin typeface="Times New Roman"/>
                <a:ea typeface="宋体"/>
              </a:rPr>
              <a:t> summary, to conclude, in conclusion</a:t>
            </a:r>
            <a:endParaRPr lang="zh-CN" altLang="zh-CN" b="1" u="sng" kern="100" dirty="0">
              <a:solidFill>
                <a:schemeClr val="accent2">
                  <a:lumMod val="75000"/>
                </a:schemeClr>
              </a:solidFill>
              <a:latin typeface="Times New Roman"/>
              <a:ea typeface="宋体"/>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流程图: 多文档 2"/>
          <p:cNvSpPr/>
          <p:nvPr/>
        </p:nvSpPr>
        <p:spPr>
          <a:xfrm>
            <a:off x="1295400" y="914400"/>
            <a:ext cx="2590800" cy="1828800"/>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chemeClr val="tx1"/>
                </a:solidFill>
              </a:rPr>
              <a:t>To begin with, …</a:t>
            </a:r>
          </a:p>
          <a:p>
            <a:r>
              <a:rPr lang="en-US" altLang="zh-CN" b="1" dirty="0" smtClean="0">
                <a:solidFill>
                  <a:schemeClr val="tx1"/>
                </a:solidFill>
              </a:rPr>
              <a:t>Next,…</a:t>
            </a:r>
          </a:p>
          <a:p>
            <a:r>
              <a:rPr lang="en-US" altLang="zh-CN" b="1" dirty="0" smtClean="0">
                <a:solidFill>
                  <a:schemeClr val="tx1"/>
                </a:solidFill>
              </a:rPr>
              <a:t>Then,…</a:t>
            </a:r>
          </a:p>
          <a:p>
            <a:r>
              <a:rPr lang="en-US" altLang="zh-CN" b="1" dirty="0" smtClean="0">
                <a:solidFill>
                  <a:schemeClr val="tx1"/>
                </a:solidFill>
              </a:rPr>
              <a:t>Later,…</a:t>
            </a:r>
          </a:p>
          <a:p>
            <a:r>
              <a:rPr lang="en-US" altLang="zh-CN" b="1" dirty="0" smtClean="0">
                <a:solidFill>
                  <a:schemeClr val="tx1"/>
                </a:solidFill>
              </a:rPr>
              <a:t>Finally,…</a:t>
            </a:r>
            <a:endParaRPr lang="zh-CN" altLang="en-US" b="1" dirty="0">
              <a:solidFill>
                <a:schemeClr val="tx1"/>
              </a:solidFill>
            </a:endParaRPr>
          </a:p>
        </p:txBody>
      </p:sp>
      <p:sp>
        <p:nvSpPr>
          <p:cNvPr id="4" name="流程图: 多文档 3"/>
          <p:cNvSpPr/>
          <p:nvPr/>
        </p:nvSpPr>
        <p:spPr>
          <a:xfrm>
            <a:off x="381000" y="2971800"/>
            <a:ext cx="2895600" cy="1828800"/>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chemeClr val="tx1"/>
                </a:solidFill>
              </a:rPr>
              <a:t>For one thing,…</a:t>
            </a:r>
          </a:p>
          <a:p>
            <a:r>
              <a:rPr lang="en-US" altLang="zh-CN" b="1" dirty="0" smtClean="0">
                <a:solidFill>
                  <a:schemeClr val="tx1"/>
                </a:solidFill>
              </a:rPr>
              <a:t>In addition,…</a:t>
            </a:r>
          </a:p>
          <a:p>
            <a:r>
              <a:rPr lang="en-US" altLang="zh-CN" b="1" dirty="0" smtClean="0">
                <a:solidFill>
                  <a:schemeClr val="tx1"/>
                </a:solidFill>
              </a:rPr>
              <a:t>Most important, … </a:t>
            </a:r>
            <a:endParaRPr lang="zh-CN" altLang="en-US" b="1" dirty="0">
              <a:solidFill>
                <a:schemeClr val="tx1"/>
              </a:solidFill>
            </a:endParaRPr>
          </a:p>
        </p:txBody>
      </p:sp>
      <p:sp>
        <p:nvSpPr>
          <p:cNvPr id="5" name="流程图: 多文档 4"/>
          <p:cNvSpPr/>
          <p:nvPr/>
        </p:nvSpPr>
        <p:spPr>
          <a:xfrm>
            <a:off x="2895600" y="4038600"/>
            <a:ext cx="2590800" cy="1828800"/>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chemeClr val="tx1"/>
                </a:solidFill>
              </a:rPr>
              <a:t>At this point,…</a:t>
            </a:r>
          </a:p>
          <a:p>
            <a:r>
              <a:rPr lang="en-US" altLang="zh-CN" b="1" dirty="0" smtClean="0">
                <a:solidFill>
                  <a:schemeClr val="tx1"/>
                </a:solidFill>
              </a:rPr>
              <a:t>After this,…</a:t>
            </a:r>
          </a:p>
          <a:p>
            <a:r>
              <a:rPr lang="en-US" altLang="zh-CN" b="1" dirty="0" smtClean="0">
                <a:solidFill>
                  <a:schemeClr val="tx1"/>
                </a:solidFill>
              </a:rPr>
              <a:t>Finally,…</a:t>
            </a:r>
          </a:p>
        </p:txBody>
      </p:sp>
      <p:sp>
        <p:nvSpPr>
          <p:cNvPr id="6" name="流程图: 多文档 5"/>
          <p:cNvSpPr/>
          <p:nvPr/>
        </p:nvSpPr>
        <p:spPr>
          <a:xfrm>
            <a:off x="4495800" y="914400"/>
            <a:ext cx="3124200" cy="1828800"/>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chemeClr val="tx1"/>
                </a:solidFill>
              </a:rPr>
              <a:t>One reason,…</a:t>
            </a:r>
          </a:p>
          <a:p>
            <a:r>
              <a:rPr lang="en-US" altLang="zh-CN" b="1" dirty="0" smtClean="0">
                <a:solidFill>
                  <a:schemeClr val="tx1"/>
                </a:solidFill>
              </a:rPr>
              <a:t>Another reason, …</a:t>
            </a:r>
          </a:p>
          <a:p>
            <a:r>
              <a:rPr lang="en-US" altLang="zh-CN" b="1" dirty="0" smtClean="0">
                <a:solidFill>
                  <a:schemeClr val="tx1"/>
                </a:solidFill>
              </a:rPr>
              <a:t>A further reason,…</a:t>
            </a:r>
          </a:p>
          <a:p>
            <a:r>
              <a:rPr lang="en-US" altLang="zh-CN" b="1" dirty="0" smtClean="0">
                <a:solidFill>
                  <a:schemeClr val="tx1"/>
                </a:solidFill>
              </a:rPr>
              <a:t>The final reason,… </a:t>
            </a:r>
            <a:endParaRPr lang="zh-CN" altLang="en-US" b="1" dirty="0">
              <a:solidFill>
                <a:schemeClr val="tx1"/>
              </a:solidFill>
            </a:endParaRPr>
          </a:p>
        </p:txBody>
      </p:sp>
      <p:sp>
        <p:nvSpPr>
          <p:cNvPr id="7" name="流程图: 多文档 6"/>
          <p:cNvSpPr/>
          <p:nvPr/>
        </p:nvSpPr>
        <p:spPr>
          <a:xfrm>
            <a:off x="5791200" y="2971800"/>
            <a:ext cx="2895600" cy="1828800"/>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chemeClr val="tx1"/>
                </a:solidFill>
              </a:rPr>
              <a:t>Furthermore,…</a:t>
            </a:r>
          </a:p>
          <a:p>
            <a:r>
              <a:rPr lang="en-US" altLang="zh-CN" b="1" dirty="0" smtClean="0">
                <a:solidFill>
                  <a:schemeClr val="tx1"/>
                </a:solidFill>
              </a:rPr>
              <a:t>Besides…, … </a:t>
            </a:r>
          </a:p>
          <a:p>
            <a:r>
              <a:rPr lang="en-US" altLang="zh-CN" b="1" dirty="0" smtClean="0">
                <a:solidFill>
                  <a:schemeClr val="tx1"/>
                </a:solidFill>
              </a:rPr>
              <a:t>In addition, …</a:t>
            </a:r>
          </a:p>
          <a:p>
            <a:r>
              <a:rPr lang="en-US" altLang="zh-CN" b="1" dirty="0" smtClean="0">
                <a:solidFill>
                  <a:schemeClr val="tx1"/>
                </a:solidFill>
              </a:rPr>
              <a:t>Moreover, …</a:t>
            </a:r>
            <a:endParaRPr lang="zh-CN" altLang="en-US"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685800"/>
            <a:ext cx="8229600" cy="914400"/>
          </a:xfrm>
        </p:spPr>
        <p:txBody>
          <a:bodyPr/>
          <a:lstStyle/>
          <a:p>
            <a:pPr algn="ctr"/>
            <a:endParaRPr lang="zh-CN" altLang="en-US" dirty="0"/>
          </a:p>
        </p:txBody>
      </p:sp>
      <p:sp>
        <p:nvSpPr>
          <p:cNvPr id="3" name="流程图: 多文档 2"/>
          <p:cNvSpPr/>
          <p:nvPr/>
        </p:nvSpPr>
        <p:spPr>
          <a:xfrm>
            <a:off x="838200" y="2057400"/>
            <a:ext cx="3505200" cy="3200400"/>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r>
              <a:rPr lang="en-US" altLang="zh-CN" b="1" dirty="0" smtClean="0">
                <a:solidFill>
                  <a:schemeClr val="tx1"/>
                </a:solidFill>
              </a:rPr>
              <a:t>For Summarizing:</a:t>
            </a:r>
          </a:p>
          <a:p>
            <a:pPr>
              <a:lnSpc>
                <a:spcPts val="2600"/>
              </a:lnSpc>
            </a:pPr>
            <a:r>
              <a:rPr lang="en-US" altLang="zh-CN" b="1" dirty="0" smtClean="0">
                <a:solidFill>
                  <a:schemeClr val="tx1"/>
                </a:solidFill>
              </a:rPr>
              <a:t>In short, …</a:t>
            </a:r>
          </a:p>
          <a:p>
            <a:pPr>
              <a:lnSpc>
                <a:spcPts val="2600"/>
              </a:lnSpc>
            </a:pPr>
            <a:r>
              <a:rPr lang="en-US" altLang="zh-CN" b="1" dirty="0" smtClean="0">
                <a:solidFill>
                  <a:schemeClr val="tx1"/>
                </a:solidFill>
              </a:rPr>
              <a:t>In a word, …</a:t>
            </a:r>
          </a:p>
          <a:p>
            <a:pPr>
              <a:lnSpc>
                <a:spcPts val="2600"/>
              </a:lnSpc>
            </a:pPr>
            <a:r>
              <a:rPr lang="en-US" altLang="zh-CN" b="1" dirty="0" smtClean="0">
                <a:solidFill>
                  <a:schemeClr val="tx1"/>
                </a:solidFill>
              </a:rPr>
              <a:t>In brief,…</a:t>
            </a:r>
          </a:p>
          <a:p>
            <a:pPr>
              <a:lnSpc>
                <a:spcPts val="2600"/>
              </a:lnSpc>
            </a:pPr>
            <a:r>
              <a:rPr lang="en-US" altLang="zh-CN" b="1" dirty="0" smtClean="0">
                <a:solidFill>
                  <a:schemeClr val="tx1"/>
                </a:solidFill>
              </a:rPr>
              <a:t>To sum up, …</a:t>
            </a:r>
          </a:p>
          <a:p>
            <a:pPr>
              <a:lnSpc>
                <a:spcPts val="2600"/>
              </a:lnSpc>
            </a:pPr>
            <a:r>
              <a:rPr lang="en-US" altLang="zh-CN" b="1" dirty="0" smtClean="0">
                <a:solidFill>
                  <a:schemeClr val="tx1"/>
                </a:solidFill>
              </a:rPr>
              <a:t>In summary, …</a:t>
            </a:r>
          </a:p>
          <a:p>
            <a:r>
              <a:rPr lang="en-US" altLang="zh-CN" b="1" dirty="0" smtClean="0">
                <a:solidFill>
                  <a:schemeClr val="tx1"/>
                </a:solidFill>
              </a:rPr>
              <a:t> </a:t>
            </a:r>
            <a:endParaRPr lang="zh-CN" altLang="en-US" b="1" dirty="0">
              <a:solidFill>
                <a:schemeClr val="tx1"/>
              </a:solidFill>
            </a:endParaRPr>
          </a:p>
        </p:txBody>
      </p:sp>
      <p:sp>
        <p:nvSpPr>
          <p:cNvPr id="4" name="流程图: 多文档 3"/>
          <p:cNvSpPr/>
          <p:nvPr/>
        </p:nvSpPr>
        <p:spPr>
          <a:xfrm>
            <a:off x="4648200" y="2057400"/>
            <a:ext cx="4191000" cy="3124200"/>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b="1" dirty="0" smtClean="0">
              <a:solidFill>
                <a:schemeClr val="tx1"/>
              </a:solidFill>
            </a:endParaRPr>
          </a:p>
          <a:p>
            <a:endParaRPr lang="en-US" altLang="zh-CN" b="1" dirty="0" smtClean="0">
              <a:solidFill>
                <a:schemeClr val="tx1"/>
              </a:solidFill>
            </a:endParaRPr>
          </a:p>
          <a:p>
            <a:r>
              <a:rPr lang="en-US" altLang="zh-CN" b="1" dirty="0" smtClean="0">
                <a:solidFill>
                  <a:schemeClr val="tx1"/>
                </a:solidFill>
              </a:rPr>
              <a:t>For Concluding:</a:t>
            </a:r>
          </a:p>
          <a:p>
            <a:r>
              <a:rPr lang="en-US" altLang="zh-CN" b="1" dirty="0" smtClean="0">
                <a:solidFill>
                  <a:schemeClr val="tx1"/>
                </a:solidFill>
              </a:rPr>
              <a:t>In conclusion, …</a:t>
            </a:r>
          </a:p>
          <a:p>
            <a:r>
              <a:rPr lang="en-US" altLang="zh-CN" b="1" dirty="0" smtClean="0">
                <a:solidFill>
                  <a:schemeClr val="tx1"/>
                </a:solidFill>
              </a:rPr>
              <a:t>On the whole, …</a:t>
            </a:r>
          </a:p>
          <a:p>
            <a:r>
              <a:rPr lang="en-US" altLang="zh-CN" b="1" dirty="0" smtClean="0">
                <a:solidFill>
                  <a:schemeClr val="tx1"/>
                </a:solidFill>
              </a:rPr>
              <a:t>Altogether, …</a:t>
            </a:r>
          </a:p>
          <a:p>
            <a:r>
              <a:rPr lang="en-US" altLang="zh-CN" b="1" dirty="0" smtClean="0">
                <a:solidFill>
                  <a:schemeClr val="tx1"/>
                </a:solidFill>
              </a:rPr>
              <a:t>In all, …</a:t>
            </a:r>
          </a:p>
          <a:p>
            <a:r>
              <a:rPr lang="en-US" altLang="zh-CN" b="1" dirty="0" smtClean="0">
                <a:solidFill>
                  <a:schemeClr val="tx1"/>
                </a:solidFill>
              </a:rPr>
              <a:t>From above discussion, we</a:t>
            </a:r>
          </a:p>
          <a:p>
            <a:r>
              <a:rPr lang="en-US" altLang="zh-CN" b="1" dirty="0" smtClean="0">
                <a:solidFill>
                  <a:schemeClr val="tx1"/>
                </a:solidFill>
              </a:rPr>
              <a:t>    can draw a conclusion </a:t>
            </a:r>
          </a:p>
          <a:p>
            <a:r>
              <a:rPr lang="en-US" altLang="zh-CN" b="1" dirty="0" smtClean="0">
                <a:solidFill>
                  <a:schemeClr val="tx1"/>
                </a:solidFill>
              </a:rPr>
              <a:t>    that… </a:t>
            </a:r>
          </a:p>
          <a:p>
            <a:endParaRPr lang="en-US" altLang="zh-CN" b="1" dirty="0" smtClean="0">
              <a:solidFill>
                <a:schemeClr val="tx1"/>
              </a:solidFill>
            </a:endParaRPr>
          </a:p>
          <a:p>
            <a:endParaRPr lang="en-US" altLang="zh-CN" b="1" dirty="0" smtClean="0">
              <a:solidFill>
                <a:schemeClr val="tx1"/>
              </a:solidFill>
            </a:endParaRPr>
          </a:p>
          <a:p>
            <a:pPr algn="ctr"/>
            <a:endParaRPr lang="zh-CN" altLang="en-US"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600" y="838200"/>
            <a:ext cx="8229600" cy="533400"/>
          </a:xfrm>
        </p:spPr>
        <p:txBody>
          <a:bodyPr>
            <a:normAutofit fontScale="90000"/>
          </a:bodyPr>
          <a:lstStyle/>
          <a:p>
            <a:pPr algn="ctr"/>
            <a:r>
              <a:rPr lang="en-US" altLang="zh-CN" sz="3100" b="1" dirty="0" smtClean="0">
                <a:solidFill>
                  <a:schemeClr val="accent2">
                    <a:lumMod val="75000"/>
                  </a:schemeClr>
                </a:solidFill>
                <a:latin typeface="+mn-lt"/>
                <a:ea typeface="宋体" pitchFamily="2" charset="-122"/>
                <a:cs typeface="Times New Roman" pitchFamily="18" charset="0"/>
              </a:rPr>
              <a:t> </a:t>
            </a:r>
            <a:r>
              <a:rPr lang="zh-CN" altLang="en-US" sz="3100" b="1" dirty="0" smtClean="0">
                <a:solidFill>
                  <a:schemeClr val="accent2">
                    <a:lumMod val="75000"/>
                  </a:schemeClr>
                </a:solidFill>
                <a:latin typeface="+mn-lt"/>
                <a:sym typeface="Times New Roman" pitchFamily="18" charset="0"/>
              </a:rPr>
              <a:t>Well-organized essay</a:t>
            </a:r>
            <a:r>
              <a:rPr lang="zh-CN" altLang="en-US" b="1" dirty="0" smtClean="0">
                <a:solidFill>
                  <a:schemeClr val="accent1"/>
                </a:solidFill>
                <a:latin typeface="Comic Sans MS" pitchFamily="66" charset="0"/>
                <a:sym typeface="Times New Roman" pitchFamily="18" charset="0"/>
              </a:rPr>
              <a:t/>
            </a:r>
            <a:br>
              <a:rPr lang="zh-CN" altLang="en-US" b="1" dirty="0" smtClean="0">
                <a:solidFill>
                  <a:schemeClr val="accent1"/>
                </a:solidFill>
                <a:latin typeface="Comic Sans MS" pitchFamily="66" charset="0"/>
                <a:sym typeface="Times New Roman" pitchFamily="18" charset="0"/>
              </a:rPr>
            </a:br>
            <a:r>
              <a:rPr lang="en-US" altLang="zh-CN" sz="800" b="1" dirty="0" smtClean="0">
                <a:solidFill>
                  <a:srgbClr val="C00000"/>
                </a:solidFill>
                <a:latin typeface="Arial" pitchFamily="34" charset="0"/>
                <a:ea typeface="宋体" pitchFamily="2" charset="-122"/>
                <a:cs typeface="宋体" pitchFamily="2" charset="-122"/>
              </a:rPr>
              <a:t/>
            </a:r>
            <a:br>
              <a:rPr lang="en-US" altLang="zh-CN" sz="800" b="1" dirty="0" smtClean="0">
                <a:solidFill>
                  <a:srgbClr val="C00000"/>
                </a:solidFill>
                <a:latin typeface="Arial" pitchFamily="34" charset="0"/>
                <a:ea typeface="宋体" pitchFamily="2" charset="-122"/>
                <a:cs typeface="宋体" pitchFamily="2" charset="-122"/>
              </a:rPr>
            </a:br>
            <a:endParaRPr lang="zh-CN" altLang="en-US" b="1" dirty="0">
              <a:solidFill>
                <a:srgbClr val="C00000"/>
              </a:solidFill>
            </a:endParaRPr>
          </a:p>
        </p:txBody>
      </p:sp>
      <p:sp>
        <p:nvSpPr>
          <p:cNvPr id="4" name="矩形 3"/>
          <p:cNvSpPr/>
          <p:nvPr/>
        </p:nvSpPr>
        <p:spPr>
          <a:xfrm>
            <a:off x="838200" y="2362200"/>
            <a:ext cx="7315200" cy="3139321"/>
          </a:xfrm>
          <a:prstGeom prst="rect">
            <a:avLst/>
          </a:prstGeom>
        </p:spPr>
        <p:txBody>
          <a:bodyPr wrap="square">
            <a:spAutoFit/>
          </a:bodyPr>
          <a:lstStyle/>
          <a:p>
            <a:pPr>
              <a:buFont typeface="Wingdings" pitchFamily="2" charset="2"/>
              <a:buChar char="Ø"/>
            </a:pPr>
            <a:r>
              <a:rPr lang="en-US" altLang="zh-CN" b="1" dirty="0" smtClean="0">
                <a:solidFill>
                  <a:schemeClr val="accent1"/>
                </a:solidFill>
                <a:latin typeface="Comic Sans MS" pitchFamily="66" charset="0"/>
                <a:sym typeface="宋体" pitchFamily="2" charset="-122"/>
              </a:rPr>
              <a:t>Begin with a broad, general statement of your topic and narrow it down to your thesis statement.</a:t>
            </a:r>
          </a:p>
          <a:p>
            <a:pPr>
              <a:buFont typeface="Wingdings" pitchFamily="2" charset="2"/>
              <a:buChar char="Ø"/>
            </a:pPr>
            <a:endParaRPr lang="en-US" altLang="zh-CN" b="1" dirty="0" smtClean="0">
              <a:solidFill>
                <a:schemeClr val="accent1"/>
              </a:solidFill>
              <a:latin typeface="Comic Sans MS" pitchFamily="66" charset="0"/>
              <a:sym typeface="宋体" pitchFamily="2" charset="-122"/>
            </a:endParaRPr>
          </a:p>
          <a:p>
            <a:pPr>
              <a:buFont typeface="Wingdings" pitchFamily="2" charset="2"/>
              <a:buChar char="Ø"/>
            </a:pPr>
            <a:r>
              <a:rPr lang="en-US" altLang="zh-CN" b="1" dirty="0" smtClean="0">
                <a:solidFill>
                  <a:schemeClr val="accent1"/>
                </a:solidFill>
                <a:latin typeface="Comic Sans MS" pitchFamily="66" charset="0"/>
                <a:sym typeface="宋体" pitchFamily="2" charset="-122"/>
              </a:rPr>
              <a:t>Star with an idea or a situation that is the opposite of the one you will develop.</a:t>
            </a:r>
          </a:p>
          <a:p>
            <a:pPr>
              <a:buFont typeface="Wingdings" pitchFamily="2" charset="2"/>
              <a:buChar char="Ø"/>
            </a:pPr>
            <a:endParaRPr lang="en-US" altLang="zh-CN" b="1" dirty="0" smtClean="0">
              <a:solidFill>
                <a:schemeClr val="accent1"/>
              </a:solidFill>
              <a:latin typeface="Comic Sans MS" pitchFamily="66" charset="0"/>
              <a:sym typeface="宋体" pitchFamily="2" charset="-122"/>
            </a:endParaRPr>
          </a:p>
          <a:p>
            <a:pPr>
              <a:buFont typeface="Wingdings" pitchFamily="2" charset="2"/>
              <a:buChar char="Ø"/>
            </a:pPr>
            <a:r>
              <a:rPr lang="en-US" altLang="zh-CN" b="1" dirty="0" smtClean="0">
                <a:solidFill>
                  <a:schemeClr val="accent1"/>
                </a:solidFill>
                <a:latin typeface="Comic Sans MS" pitchFamily="66" charset="0"/>
                <a:sym typeface="宋体" pitchFamily="2" charset="-122"/>
              </a:rPr>
              <a:t>Explain the importance of your topic to the reader.</a:t>
            </a:r>
          </a:p>
          <a:p>
            <a:pPr>
              <a:buFont typeface="Wingdings" pitchFamily="2" charset="2"/>
              <a:buChar char="Ø"/>
            </a:pPr>
            <a:endParaRPr lang="en-US" altLang="zh-CN" b="1" dirty="0" smtClean="0">
              <a:solidFill>
                <a:schemeClr val="accent1"/>
              </a:solidFill>
              <a:latin typeface="Comic Sans MS" pitchFamily="66" charset="0"/>
              <a:sym typeface="宋体" pitchFamily="2" charset="-122"/>
            </a:endParaRPr>
          </a:p>
          <a:p>
            <a:pPr>
              <a:buFont typeface="Wingdings" pitchFamily="2" charset="2"/>
              <a:buChar char="Ø"/>
            </a:pPr>
            <a:r>
              <a:rPr lang="en-US" altLang="zh-CN" b="1" dirty="0" smtClean="0">
                <a:solidFill>
                  <a:schemeClr val="accent1"/>
                </a:solidFill>
                <a:latin typeface="Comic Sans MS" pitchFamily="66" charset="0"/>
                <a:sym typeface="宋体" pitchFamily="2" charset="-122"/>
              </a:rPr>
              <a:t>Use an incident or a brief story.</a:t>
            </a:r>
          </a:p>
          <a:p>
            <a:pPr>
              <a:buFont typeface="Wingdings" pitchFamily="2" charset="2"/>
              <a:buChar char="Ø"/>
            </a:pPr>
            <a:endParaRPr lang="en-US" altLang="zh-CN" b="1" dirty="0" smtClean="0">
              <a:solidFill>
                <a:schemeClr val="accent1"/>
              </a:solidFill>
              <a:latin typeface="Comic Sans MS" pitchFamily="66" charset="0"/>
              <a:sym typeface="宋体" pitchFamily="2" charset="-122"/>
            </a:endParaRPr>
          </a:p>
          <a:p>
            <a:pPr>
              <a:buFont typeface="Wingdings" pitchFamily="2" charset="2"/>
              <a:buChar char="Ø"/>
            </a:pPr>
            <a:r>
              <a:rPr lang="en-US" altLang="zh-CN" b="1" dirty="0" smtClean="0">
                <a:solidFill>
                  <a:schemeClr val="accent1"/>
                </a:solidFill>
                <a:latin typeface="Comic Sans MS" pitchFamily="66" charset="0"/>
                <a:sym typeface="宋体" pitchFamily="2" charset="-122"/>
              </a:rPr>
              <a:t>Ask one or more questions</a:t>
            </a:r>
            <a:r>
              <a:rPr lang="zh-CN" altLang="en-US" b="1" dirty="0" smtClean="0">
                <a:solidFill>
                  <a:schemeClr val="accent1"/>
                </a:solidFill>
                <a:latin typeface="Comic Sans MS" pitchFamily="66" charset="0"/>
                <a:sym typeface="宋体" pitchFamily="2" charset="-122"/>
              </a:rPr>
              <a:t> and u</a:t>
            </a:r>
            <a:r>
              <a:rPr lang="en-US" altLang="zh-CN" b="1" dirty="0" smtClean="0">
                <a:solidFill>
                  <a:schemeClr val="accent1"/>
                </a:solidFill>
                <a:latin typeface="Comic Sans MS" pitchFamily="66" charset="0"/>
                <a:sym typeface="宋体" pitchFamily="2" charset="-122"/>
              </a:rPr>
              <a:t>se a quotation.</a:t>
            </a:r>
            <a:endParaRPr lang="en-US" altLang="zh-CN" b="1" dirty="0">
              <a:solidFill>
                <a:schemeClr val="accent1"/>
              </a:solidFill>
              <a:latin typeface="Comic Sans MS" pitchFamily="66" charset="0"/>
              <a:sym typeface="宋体" pitchFamily="2" charset="-122"/>
            </a:endParaRPr>
          </a:p>
        </p:txBody>
      </p:sp>
      <p:sp>
        <p:nvSpPr>
          <p:cNvPr id="5" name="矩形 4"/>
          <p:cNvSpPr/>
          <p:nvPr/>
        </p:nvSpPr>
        <p:spPr>
          <a:xfrm>
            <a:off x="990600" y="1676400"/>
            <a:ext cx="5632225" cy="523220"/>
          </a:xfrm>
          <a:prstGeom prst="rect">
            <a:avLst/>
          </a:prstGeom>
        </p:spPr>
        <p:txBody>
          <a:bodyPr wrap="square">
            <a:spAutoFit/>
          </a:bodyPr>
          <a:lstStyle/>
          <a:p>
            <a:pPr algn="ctr"/>
            <a:r>
              <a:rPr lang="en-US" altLang="zh-CN" sz="2800" b="1" dirty="0" smtClean="0">
                <a:solidFill>
                  <a:srgbClr val="C00000"/>
                </a:solidFill>
                <a:latin typeface="Times New Roman" pitchFamily="18" charset="0"/>
                <a:ea typeface="宋体" pitchFamily="2" charset="-122"/>
                <a:cs typeface="Times New Roman" pitchFamily="18" charset="0"/>
              </a:rPr>
              <a:t>Introduction </a:t>
            </a:r>
            <a:endParaRPr lang="zh-CN" altLang="en-US" dirty="0"/>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24000" y="1066800"/>
            <a:ext cx="6181500" cy="523220"/>
          </a:xfrm>
          <a:prstGeom prst="rect">
            <a:avLst/>
          </a:prstGeom>
        </p:spPr>
        <p:txBody>
          <a:bodyPr wrap="none">
            <a:spAutoFit/>
          </a:bodyPr>
          <a:lstStyle/>
          <a:p>
            <a:r>
              <a:rPr lang="en-US" altLang="zh-CN" sz="2800" b="1" dirty="0" smtClean="0">
                <a:solidFill>
                  <a:schemeClr val="accent1"/>
                </a:solidFill>
                <a:latin typeface="Comic Sans MS" pitchFamily="66" charset="0"/>
              </a:rPr>
              <a:t>An </a:t>
            </a:r>
            <a:r>
              <a:rPr lang="zh-CN" altLang="zh-CN" sz="2800" b="1" dirty="0" smtClean="0">
                <a:solidFill>
                  <a:schemeClr val="accent1"/>
                </a:solidFill>
                <a:latin typeface="Comic Sans MS" pitchFamily="66" charset="0"/>
              </a:rPr>
              <a:t>effective</a:t>
            </a:r>
            <a:r>
              <a:rPr lang="zh-CN" altLang="zh-CN" sz="2800" b="1" dirty="0" smtClean="0">
                <a:solidFill>
                  <a:srgbClr val="FF0000"/>
                </a:solidFill>
                <a:latin typeface="Comic Sans MS" pitchFamily="66" charset="0"/>
              </a:rPr>
              <a:t> </a:t>
            </a:r>
            <a:r>
              <a:rPr lang="en-US" altLang="zh-CN" sz="2800" b="1" dirty="0" smtClean="0">
                <a:solidFill>
                  <a:schemeClr val="accent2"/>
                </a:solidFill>
                <a:latin typeface="Comic Sans MS" pitchFamily="66" charset="0"/>
              </a:rPr>
              <a:t>C</a:t>
            </a:r>
            <a:r>
              <a:rPr lang="zh-CN" altLang="zh-CN" sz="2800" b="1" dirty="0" smtClean="0">
                <a:solidFill>
                  <a:schemeClr val="accent2"/>
                </a:solidFill>
                <a:latin typeface="Comic Sans MS" pitchFamily="66" charset="0"/>
              </a:rPr>
              <a:t>oncluding</a:t>
            </a:r>
            <a:r>
              <a:rPr lang="zh-CN" altLang="zh-CN" sz="2800" b="1" dirty="0" smtClean="0">
                <a:solidFill>
                  <a:schemeClr val="accent1"/>
                </a:solidFill>
                <a:latin typeface="Comic Sans MS" pitchFamily="66" charset="0"/>
              </a:rPr>
              <a:t> paragraph</a:t>
            </a:r>
            <a:endParaRPr lang="zh-CN" altLang="zh-CN" sz="2800" b="1" dirty="0">
              <a:solidFill>
                <a:schemeClr val="accent1"/>
              </a:solidFill>
              <a:latin typeface="Comic Sans MS" pitchFamily="66" charset="0"/>
            </a:endParaRPr>
          </a:p>
        </p:txBody>
      </p:sp>
      <p:sp>
        <p:nvSpPr>
          <p:cNvPr id="5" name="矩形 4"/>
          <p:cNvSpPr/>
          <p:nvPr/>
        </p:nvSpPr>
        <p:spPr>
          <a:xfrm>
            <a:off x="1295400" y="2209800"/>
            <a:ext cx="6400800" cy="2031325"/>
          </a:xfrm>
          <a:prstGeom prst="rect">
            <a:avLst/>
          </a:prstGeom>
        </p:spPr>
        <p:txBody>
          <a:bodyPr wrap="square">
            <a:spAutoFit/>
          </a:bodyPr>
          <a:lstStyle/>
          <a:p>
            <a:endParaRPr lang="en-US" altLang="zh-CN" b="1" dirty="0" smtClean="0">
              <a:solidFill>
                <a:schemeClr val="accent1"/>
              </a:solidFill>
              <a:latin typeface="Comic Sans MS" pitchFamily="66" charset="0"/>
              <a:sym typeface="宋体" pitchFamily="2" charset="-122"/>
            </a:endParaRPr>
          </a:p>
          <a:p>
            <a:pPr>
              <a:buFont typeface="Wingdings" pitchFamily="2" charset="2"/>
              <a:buChar char="Ø"/>
            </a:pPr>
            <a:r>
              <a:rPr lang="en-US" altLang="zh-CN" b="1" dirty="0" smtClean="0">
                <a:solidFill>
                  <a:schemeClr val="accent1"/>
                </a:solidFill>
                <a:latin typeface="Comic Sans MS" pitchFamily="66" charset="0"/>
                <a:sym typeface="宋体" pitchFamily="2" charset="-122"/>
              </a:rPr>
              <a:t>End with summary and final thought.</a:t>
            </a:r>
          </a:p>
          <a:p>
            <a:pPr>
              <a:buFont typeface="Wingdings" pitchFamily="2" charset="2"/>
              <a:buChar char="Ø"/>
            </a:pPr>
            <a:endParaRPr lang="en-US" altLang="zh-CN" b="1" dirty="0" smtClean="0">
              <a:solidFill>
                <a:schemeClr val="accent1"/>
              </a:solidFill>
              <a:latin typeface="Comic Sans MS" pitchFamily="66" charset="0"/>
              <a:sym typeface="宋体" pitchFamily="2" charset="-122"/>
            </a:endParaRPr>
          </a:p>
          <a:p>
            <a:pPr>
              <a:buFont typeface="Wingdings" pitchFamily="2" charset="2"/>
              <a:buChar char="Ø"/>
            </a:pPr>
            <a:r>
              <a:rPr lang="en-US" altLang="zh-CN" b="1" dirty="0" smtClean="0">
                <a:solidFill>
                  <a:schemeClr val="accent1"/>
                </a:solidFill>
                <a:latin typeface="Comic Sans MS" pitchFamily="66" charset="0"/>
                <a:sym typeface="宋体" pitchFamily="2" charset="-122"/>
              </a:rPr>
              <a:t>Include a thought-provoking questions or short series of questions.</a:t>
            </a:r>
          </a:p>
          <a:p>
            <a:pPr>
              <a:buFont typeface="Wingdings" pitchFamily="2" charset="2"/>
              <a:buChar char="Ø"/>
            </a:pPr>
            <a:endParaRPr lang="en-US" altLang="zh-CN" b="1" dirty="0" smtClean="0">
              <a:solidFill>
                <a:schemeClr val="accent1"/>
              </a:solidFill>
              <a:latin typeface="Comic Sans MS" pitchFamily="66" charset="0"/>
              <a:sym typeface="宋体" pitchFamily="2" charset="-122"/>
            </a:endParaRPr>
          </a:p>
          <a:p>
            <a:pPr>
              <a:buFont typeface="Wingdings" pitchFamily="2" charset="2"/>
              <a:buChar char="Ø"/>
            </a:pPr>
            <a:r>
              <a:rPr lang="en-US" altLang="zh-CN" b="1" dirty="0" smtClean="0">
                <a:solidFill>
                  <a:schemeClr val="accent1"/>
                </a:solidFill>
                <a:latin typeface="Comic Sans MS" pitchFamily="66" charset="0"/>
                <a:sym typeface="宋体" pitchFamily="2" charset="-122"/>
              </a:rPr>
              <a:t>End with a prediction or recommendation.</a:t>
            </a:r>
            <a:endParaRPr lang="en-US" altLang="zh-CN" b="1" dirty="0">
              <a:solidFill>
                <a:schemeClr val="accent1"/>
              </a:solidFill>
              <a:latin typeface="Comic Sans MS" pitchFamily="66" charset="0"/>
              <a:sym typeface="宋体" pitchFamily="2" charset="-122"/>
            </a:endParaRP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en-US" altLang="zh-CN" b="1" dirty="0" smtClean="0">
                <a:solidFill>
                  <a:schemeClr val="accent2">
                    <a:lumMod val="75000"/>
                  </a:schemeClr>
                </a:solidFill>
              </a:rPr>
              <a:t>Task Three: Revising (4 bases)</a:t>
            </a:r>
            <a:endParaRPr lang="zh-CN" altLang="en-US" dirty="0">
              <a:solidFill>
                <a:schemeClr val="accent2">
                  <a:lumMod val="75000"/>
                </a:schemeClr>
              </a:solidFill>
            </a:endParaRPr>
          </a:p>
        </p:txBody>
      </p:sp>
      <p:sp>
        <p:nvSpPr>
          <p:cNvPr id="53250" name="Rectangle 2"/>
          <p:cNvSpPr>
            <a:spLocks noChangeArrowheads="1"/>
          </p:cNvSpPr>
          <p:nvPr/>
        </p:nvSpPr>
        <p:spPr bwMode="auto">
          <a:xfrm>
            <a:off x="304800" y="1752600"/>
            <a:ext cx="8458200" cy="4343400"/>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50000"/>
              </a:lnSpc>
              <a:spcBef>
                <a:spcPct val="0"/>
              </a:spcBef>
              <a:spcAft>
                <a:spcPct val="0"/>
              </a:spcAft>
              <a:buClrTx/>
              <a:buSzTx/>
              <a:buFontTx/>
              <a:buNone/>
              <a:tabLst/>
            </a:pPr>
            <a:r>
              <a:rPr kumimoji="0" lang="en-US" altLang="zh-CN" sz="2000" b="1" i="1" u="none" strike="noStrike" cap="none" normalizeH="0" baseline="0" dirty="0" smtClean="0">
                <a:ln>
                  <a:noFill/>
                </a:ln>
                <a:solidFill>
                  <a:schemeClr val="tx1"/>
                </a:solidFill>
                <a:effectLst/>
                <a:latin typeface="Calibri" pitchFamily="34" charset="0"/>
                <a:ea typeface="宋体" pitchFamily="2" charset="-122"/>
                <a:cs typeface="宋体" pitchFamily="2" charset="-122"/>
              </a:rPr>
              <a:t>              Four Steps                                                 Four Bases </a:t>
            </a:r>
            <a:endParaRPr lang="en-US" altLang="zh-CN" sz="2000" b="1" i="1" dirty="0" smtClean="0">
              <a:latin typeface="Times New Roman" pitchFamily="18" charset="0"/>
              <a:ea typeface="宋体" pitchFamily="2" charset="-122"/>
              <a:cs typeface="宋体" pitchFamily="2" charset="-122"/>
            </a:endParaRPr>
          </a:p>
          <a:p>
            <a:pPr marL="457200" lvl="0" indent="-457200" fontAlgn="base">
              <a:lnSpc>
                <a:spcPct val="150000"/>
              </a:lnSpc>
              <a:spcBef>
                <a:spcPct val="0"/>
              </a:spcBef>
              <a:spcAft>
                <a:spcPct val="0"/>
              </a:spcAft>
            </a:pP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1. If you advance a single point         </a:t>
            </a:r>
            <a:r>
              <a:rPr lang="en-US" altLang="zh-CN" sz="2000" b="1" i="1" dirty="0" smtClean="0">
                <a:latin typeface="Times New Roman" pitchFamily="18" charset="0"/>
                <a:ea typeface="宋体" pitchFamily="2" charset="-122"/>
                <a:cs typeface="宋体" pitchFamily="2" charset="-122"/>
              </a:rPr>
              <a:t>your paper will have unity.</a:t>
            </a:r>
            <a:endPar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457200" marR="0" lvl="0" indent="-457200" defTabSz="914400" rtl="0" eaLnBrk="1" fontAlgn="base" latinLnBrk="0" hangingPunct="1">
              <a:lnSpc>
                <a:spcPct val="150000"/>
              </a:lnSpc>
              <a:spcBef>
                <a:spcPct val="0"/>
              </a:spcBef>
              <a:spcAft>
                <a:spcPct val="0"/>
              </a:spcAft>
              <a:buClrTx/>
              <a:buSzTx/>
              <a:tabLst/>
            </a:pP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      and stick to that point,   </a:t>
            </a:r>
          </a:p>
          <a:p>
            <a:pPr lvl="0" fontAlgn="base">
              <a:lnSpc>
                <a:spcPct val="150000"/>
              </a:lnSpc>
              <a:spcBef>
                <a:spcPct val="0"/>
              </a:spcBef>
              <a:spcAft>
                <a:spcPct val="0"/>
              </a:spcAft>
            </a:pPr>
            <a:r>
              <a:rPr lang="en-US" altLang="zh-CN" sz="2000" b="1" i="1" dirty="0" smtClean="0">
                <a:latin typeface="Times New Roman" pitchFamily="18" charset="0"/>
                <a:ea typeface="宋体" pitchFamily="2" charset="-122"/>
                <a:cs typeface="宋体" pitchFamily="2" charset="-122"/>
              </a:rPr>
              <a:t>2. I</a:t>
            </a: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f you support the point with         </a:t>
            </a:r>
            <a:r>
              <a:rPr lang="en-US" altLang="zh-CN" sz="2000" b="1" i="1" dirty="0" smtClean="0">
                <a:latin typeface="Times New Roman" pitchFamily="18" charset="0"/>
                <a:ea typeface="宋体" pitchFamily="2" charset="-122"/>
                <a:cs typeface="宋体" pitchFamily="2" charset="-122"/>
              </a:rPr>
              <a:t>your paper will have support.</a:t>
            </a:r>
            <a:endPar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defTabSz="914400" rtl="0" eaLnBrk="1" fontAlgn="base" latinLnBrk="0" hangingPunct="1">
              <a:lnSpc>
                <a:spcPct val="150000"/>
              </a:lnSpc>
              <a:spcBef>
                <a:spcPct val="0"/>
              </a:spcBef>
              <a:spcAft>
                <a:spcPct val="0"/>
              </a:spcAft>
              <a:buClrTx/>
              <a:buSzTx/>
              <a:tabLst/>
            </a:pPr>
            <a:r>
              <a:rPr lang="en-US" altLang="zh-CN" sz="2000" b="1" i="1" dirty="0" smtClean="0">
                <a:latin typeface="Times New Roman" pitchFamily="18" charset="0"/>
                <a:ea typeface="宋体" pitchFamily="2" charset="-122"/>
                <a:cs typeface="宋体" pitchFamily="2" charset="-122"/>
              </a:rPr>
              <a:t>      </a:t>
            </a: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specific details,         </a:t>
            </a:r>
          </a:p>
          <a:p>
            <a:pPr lvl="0" fontAlgn="base">
              <a:lnSpc>
                <a:spcPct val="150000"/>
              </a:lnSpc>
              <a:spcBef>
                <a:spcPct val="0"/>
              </a:spcBef>
              <a:spcAft>
                <a:spcPct val="0"/>
              </a:spcAft>
            </a:pP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3. If you organize and connect         </a:t>
            </a:r>
            <a:r>
              <a:rPr lang="en-US" altLang="zh-CN" sz="2000" b="1" i="1" dirty="0" smtClean="0">
                <a:latin typeface="Times New Roman" pitchFamily="18" charset="0"/>
                <a:ea typeface="宋体" pitchFamily="2" charset="-122"/>
                <a:cs typeface="宋体" pitchFamily="2" charset="-122"/>
              </a:rPr>
              <a:t>your paper will have coherence.</a:t>
            </a:r>
            <a:endPar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defTabSz="914400" rtl="0" eaLnBrk="1" fontAlgn="base" latinLnBrk="0" hangingPunct="1">
              <a:lnSpc>
                <a:spcPct val="150000"/>
              </a:lnSpc>
              <a:spcBef>
                <a:spcPct val="0"/>
              </a:spcBef>
              <a:spcAft>
                <a:spcPct val="0"/>
              </a:spcAft>
              <a:buClrTx/>
              <a:buSzTx/>
              <a:tabLst/>
            </a:pPr>
            <a:r>
              <a:rPr lang="en-US" altLang="zh-CN" sz="2000" b="1" i="1" dirty="0" smtClean="0">
                <a:latin typeface="Times New Roman" pitchFamily="18" charset="0"/>
                <a:ea typeface="宋体" pitchFamily="2" charset="-122"/>
                <a:cs typeface="宋体" pitchFamily="2" charset="-122"/>
              </a:rPr>
              <a:t>     </a:t>
            </a: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 the specific details,      </a:t>
            </a:r>
          </a:p>
          <a:p>
            <a:pPr lvl="0" fontAlgn="base">
              <a:lnSpc>
                <a:spcPct val="150000"/>
              </a:lnSpc>
              <a:spcBef>
                <a:spcPct val="0"/>
              </a:spcBef>
              <a:spcAft>
                <a:spcPct val="0"/>
              </a:spcAft>
            </a:pP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4. If you write clear, error-free         </a:t>
            </a:r>
            <a:r>
              <a:rPr lang="en-US" altLang="zh-CN" sz="2000" b="1" i="1" dirty="0" smtClean="0">
                <a:latin typeface="Times New Roman" pitchFamily="18" charset="0"/>
                <a:ea typeface="宋体" pitchFamily="2" charset="-122"/>
                <a:cs typeface="宋体" pitchFamily="2" charset="-122"/>
              </a:rPr>
              <a:t>your paper will demonstrate effective </a:t>
            </a:r>
            <a:endPar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fontAlgn="base">
              <a:lnSpc>
                <a:spcPct val="150000"/>
              </a:lnSpc>
              <a:spcBef>
                <a:spcPct val="0"/>
              </a:spcBef>
              <a:spcAft>
                <a:spcPct val="0"/>
              </a:spcAft>
            </a:pPr>
            <a:r>
              <a:rPr lang="en-US" altLang="zh-CN" sz="2000" b="1" i="1" dirty="0" smtClean="0">
                <a:latin typeface="Times New Roman" pitchFamily="18" charset="0"/>
                <a:ea typeface="宋体" pitchFamily="2" charset="-122"/>
                <a:cs typeface="宋体" pitchFamily="2" charset="-122"/>
              </a:rPr>
              <a:t>   </a:t>
            </a: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 sentences,                                          </a:t>
            </a:r>
            <a:r>
              <a:rPr lang="en-US" altLang="zh-CN" sz="2000" b="1" i="1" dirty="0" smtClean="0">
                <a:latin typeface="Times New Roman" pitchFamily="18" charset="0"/>
                <a:ea typeface="宋体" pitchFamily="2" charset="-122"/>
                <a:cs typeface="宋体" pitchFamily="2" charset="-122"/>
              </a:rPr>
              <a:t>sentence skills.</a:t>
            </a:r>
          </a:p>
          <a:p>
            <a:pPr marL="0" marR="0" lvl="0" indent="0" defTabSz="914400" rtl="0" eaLnBrk="1" fontAlgn="base" latinLnBrk="0" hangingPunct="1">
              <a:lnSpc>
                <a:spcPct val="100000"/>
              </a:lnSpc>
              <a:spcBef>
                <a:spcPct val="0"/>
              </a:spcBef>
              <a:spcAft>
                <a:spcPct val="0"/>
              </a:spcAft>
              <a:buClrTx/>
              <a:buSzTx/>
              <a:tabLst/>
            </a:pPr>
            <a:r>
              <a:rPr kumimoji="0" lang="en-US" altLang="zh-CN" sz="2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      </a:t>
            </a:r>
          </a:p>
          <a:p>
            <a:pPr marL="1371600" marR="0" lvl="3" indent="0" algn="just" defTabSz="914400" rtl="0" eaLnBrk="1" fontAlgn="base" latinLnBrk="0" hangingPunct="1">
              <a:lnSpc>
                <a:spcPct val="100000"/>
              </a:lnSpc>
              <a:spcBef>
                <a:spcPct val="0"/>
              </a:spcBef>
              <a:spcAft>
                <a:spcPct val="0"/>
              </a:spcAft>
              <a:buClrTx/>
              <a:buSzTx/>
              <a:buFontTx/>
              <a:buNone/>
              <a:tabLst/>
            </a:pPr>
            <a:endParaRPr kumimoji="0" lang="en-US" altLang="zh-CN" sz="1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1371600" marR="0" lvl="3" indent="0" algn="just" defTabSz="914400" rtl="0" eaLnBrk="1" fontAlgn="base" latinLnBrk="0" hangingPunct="1">
              <a:lnSpc>
                <a:spcPct val="100000"/>
              </a:lnSpc>
              <a:spcBef>
                <a:spcPct val="0"/>
              </a:spcBef>
              <a:spcAft>
                <a:spcPct val="0"/>
              </a:spcAft>
              <a:buClrTx/>
              <a:buSzTx/>
              <a:buFontTx/>
              <a:buNone/>
              <a:tabLst/>
            </a:pPr>
            <a:endParaRPr kumimoji="0" lang="en-US" altLang="zh-CN" sz="1000" b="1"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cxnSp>
        <p:nvCxnSpPr>
          <p:cNvPr id="5" name="直接箭头连接符 4"/>
          <p:cNvCxnSpPr/>
          <p:nvPr/>
        </p:nvCxnSpPr>
        <p:spPr>
          <a:xfrm>
            <a:off x="2667000" y="2057400"/>
            <a:ext cx="2209800" cy="0"/>
          </a:xfrm>
          <a:prstGeom prst="straightConnector1">
            <a:avLst/>
          </a:prstGeom>
          <a:ln w="34925" cmpd="sng">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1066800"/>
            <a:ext cx="8229600" cy="914400"/>
          </a:xfrm>
        </p:spPr>
        <p:txBody>
          <a:bodyPr>
            <a:normAutofit fontScale="90000"/>
          </a:bodyPr>
          <a:lstStyle/>
          <a:p>
            <a:pPr algn="ctr"/>
            <a:r>
              <a:rPr lang="zh-CN" altLang="zh-CN" sz="3600" b="1" dirty="0" smtClean="0">
                <a:solidFill>
                  <a:schemeClr val="accent2">
                    <a:lumMod val="75000"/>
                  </a:schemeClr>
                </a:solidFill>
                <a:latin typeface="Comic Sans MS" pitchFamily="66" charset="0"/>
              </a:rPr>
              <a:t>Task Four: Writing Activities</a:t>
            </a:r>
            <a:br>
              <a:rPr lang="zh-CN" altLang="zh-CN" sz="3600" b="1" dirty="0" smtClean="0">
                <a:solidFill>
                  <a:schemeClr val="accent2">
                    <a:lumMod val="75000"/>
                  </a:schemeClr>
                </a:solidFill>
                <a:latin typeface="Comic Sans MS" pitchFamily="66" charset="0"/>
              </a:rPr>
            </a:br>
            <a:endParaRPr lang="zh-CN" altLang="en-US" sz="3600" dirty="0"/>
          </a:p>
        </p:txBody>
      </p:sp>
      <p:sp>
        <p:nvSpPr>
          <p:cNvPr id="3" name="矩形 2"/>
          <p:cNvSpPr/>
          <p:nvPr/>
        </p:nvSpPr>
        <p:spPr>
          <a:xfrm>
            <a:off x="1600200" y="3200400"/>
            <a:ext cx="184731" cy="523220"/>
          </a:xfrm>
          <a:prstGeom prst="rect">
            <a:avLst/>
          </a:prstGeom>
        </p:spPr>
        <p:txBody>
          <a:bodyPr wrap="none">
            <a:spAutoFit/>
          </a:bodyPr>
          <a:lstStyle/>
          <a:p>
            <a:endParaRPr lang="zh-CN" altLang="zh-CN" sz="2800" b="1" dirty="0">
              <a:solidFill>
                <a:schemeClr val="accent2">
                  <a:lumMod val="75000"/>
                </a:schemeClr>
              </a:solidFill>
              <a:latin typeface="Comic Sans MS" pitchFamily="66" charset="0"/>
            </a:endParaRPr>
          </a:p>
        </p:txBody>
      </p:sp>
      <p:sp>
        <p:nvSpPr>
          <p:cNvPr id="4" name="矩形 3"/>
          <p:cNvSpPr/>
          <p:nvPr/>
        </p:nvSpPr>
        <p:spPr>
          <a:xfrm>
            <a:off x="1066800" y="2743200"/>
            <a:ext cx="6477000" cy="480131"/>
          </a:xfrm>
          <a:prstGeom prst="rect">
            <a:avLst/>
          </a:prstGeom>
        </p:spPr>
        <p:txBody>
          <a:bodyPr wrap="square">
            <a:spAutoFit/>
          </a:bodyPr>
          <a:lstStyle/>
          <a:p>
            <a:pPr>
              <a:lnSpc>
                <a:spcPct val="90000"/>
              </a:lnSpc>
              <a:buFont typeface="Arial" pitchFamily="34" charset="0"/>
              <a:buNone/>
            </a:pPr>
            <a:r>
              <a:rPr lang="zh-CN" altLang="en-US" sz="2800" b="1" dirty="0" smtClean="0">
                <a:solidFill>
                  <a:schemeClr val="accent1"/>
                </a:solidFill>
                <a:latin typeface="Comic Sans MS" pitchFamily="66" charset="0"/>
              </a:rPr>
              <a:t>Writing Activities in teaching notes</a:t>
            </a:r>
            <a:endParaRPr lang="zh-CN" altLang="en-US" sz="2800" b="1" dirty="0">
              <a:solidFill>
                <a:schemeClr val="accent1"/>
              </a:solidFill>
              <a:latin typeface="Comic Sans MS" pitchFamily="66" charset="0"/>
            </a:endParaRP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email">
            <a:extLst>
              <a:ext uri="{28A0092B-C50C-407E-A947-70E740481C1C}">
                <a14:useLocalDpi xmlns="" xmlns:a14="http://schemas.microsoft.com/office/drawing/2010/main"/>
              </a:ext>
            </a:extLst>
          </a:blip>
          <a:srcRect/>
          <a:stretch/>
        </p:blipFill>
        <p:spPr>
          <a:xfrm>
            <a:off x="6065520" y="0"/>
            <a:ext cx="3078480" cy="6858000"/>
          </a:xfrm>
          <a:prstGeom prst="rect">
            <a:avLst/>
          </a:prstGeom>
        </p:spPr>
      </p:pic>
      <p:sp>
        <p:nvSpPr>
          <p:cNvPr id="8" name="矩形 7"/>
          <p:cNvSpPr/>
          <p:nvPr/>
        </p:nvSpPr>
        <p:spPr>
          <a:xfrm>
            <a:off x="533400" y="1752600"/>
            <a:ext cx="7772400" cy="230832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800" b="1" cap="none" spc="0" dirty="0" smtClean="0">
                <a:ln w="11430"/>
                <a:solidFill>
                  <a:srgbClr val="C00000"/>
                </a:solidFill>
                <a:effectLst>
                  <a:outerShdw blurRad="80000" dist="40000" dir="5040000" algn="tl">
                    <a:srgbClr val="000000">
                      <a:alpha val="30000"/>
                    </a:srgbClr>
                  </a:outerShdw>
                </a:effectLst>
              </a:rPr>
              <a:t>THANK YOU FOR YOUR TIME AND PATIENCE!</a:t>
            </a:r>
            <a:endParaRPr lang="zh-CN" altLang="en-US" sz="4800" b="1" cap="none" spc="0" dirty="0">
              <a:ln w="11430"/>
              <a:solidFill>
                <a:srgbClr val="C00000"/>
              </a:solidFill>
              <a:effectLst>
                <a:outerShdw blurRad="80000" dist="40000" dir="5040000" algn="tl">
                  <a:srgbClr val="000000">
                    <a:alpha val="30000"/>
                  </a:srgbClr>
                </a:outerShdw>
              </a:effectLs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p:nvPr/>
        </p:nvPicPr>
        <p:blipFill>
          <a:blip r:embed="rId4" cstate="print"/>
          <a:srcRect/>
          <a:stretch>
            <a:fillRect/>
          </a:stretch>
        </p:blipFill>
        <p:spPr bwMode="auto">
          <a:xfrm>
            <a:off x="762000" y="1600200"/>
            <a:ext cx="7467600" cy="4419600"/>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2971800" y="3810000"/>
            <a:ext cx="2286000" cy="457200"/>
          </a:xfrm>
          <a:prstGeom prst="rect">
            <a:avLst/>
          </a:prstGeom>
          <a:noFill/>
          <a:ln w="9525">
            <a:noFill/>
            <a:miter lim="800000"/>
            <a:headEnd/>
            <a:tailEnd/>
          </a:ln>
        </p:spPr>
      </p:pic>
      <p:sp>
        <p:nvSpPr>
          <p:cNvPr id="12" name="内容占位符 11"/>
          <p:cNvSpPr>
            <a:spLocks noGrp="1"/>
          </p:cNvSpPr>
          <p:nvPr>
            <p:ph idx="1"/>
          </p:nvPr>
        </p:nvSpPr>
        <p:spPr/>
        <p:txBody>
          <a:bodyPr/>
          <a:lstStyle/>
          <a:p>
            <a:endParaRPr lang="zh-CN" altLang="en-US"/>
          </a:p>
        </p:txBody>
      </p:sp>
    </p:spTree>
    <p:custDataLst>
      <p:tags r:id="rId1"/>
    </p:custData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6858000" cy="914400"/>
          </a:xfrm>
        </p:spPr>
        <p:txBody>
          <a:bodyPr>
            <a:normAutofit fontScale="90000"/>
          </a:bodyPr>
          <a:lstStyle/>
          <a:p>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accent2">
                    <a:lumMod val="75000"/>
                  </a:schemeClr>
                </a:solidFill>
              </a:rPr>
              <a:t>  </a:t>
            </a:r>
            <a:r>
              <a:rPr lang="en-US" dirty="0" smtClean="0">
                <a:solidFill>
                  <a:schemeClr val="accent2">
                    <a:lumMod val="75000"/>
                  </a:schemeClr>
                </a:solidFill>
                <a:latin typeface="Eras Bold ITC" pitchFamily="34" charset="0"/>
              </a:rPr>
              <a:t>TASK ONE 5 Prewriting Techniques</a:t>
            </a:r>
            <a:r>
              <a:rPr lang="en-US" dirty="0" smtClean="0">
                <a:solidFill>
                  <a:schemeClr val="accent2">
                    <a:lumMod val="75000"/>
                  </a:schemeClr>
                </a:solidFill>
              </a:rPr>
              <a:t/>
            </a:r>
            <a:br>
              <a:rPr lang="en-US" dirty="0" smtClean="0">
                <a:solidFill>
                  <a:schemeClr val="accent2">
                    <a:lumMod val="75000"/>
                  </a:schemeClr>
                </a:solidFill>
              </a:rPr>
            </a:br>
            <a:endParaRPr lang="en-US" dirty="0">
              <a:solidFill>
                <a:schemeClr val="accent2">
                  <a:lumMod val="75000"/>
                </a:schemeClr>
              </a:solidFill>
            </a:endParaRPr>
          </a:p>
        </p:txBody>
      </p:sp>
      <p:sp>
        <p:nvSpPr>
          <p:cNvPr id="5" name="Content Placeholder 4"/>
          <p:cNvSpPr>
            <a:spLocks noGrp="1"/>
          </p:cNvSpPr>
          <p:nvPr>
            <p:ph idx="1"/>
          </p:nvPr>
        </p:nvSpPr>
        <p:spPr>
          <a:xfrm>
            <a:off x="1752600" y="2133600"/>
            <a:ext cx="5105400" cy="4297363"/>
          </a:xfrm>
        </p:spPr>
        <p:txBody>
          <a:bodyPr/>
          <a:lstStyle/>
          <a:p>
            <a:pPr>
              <a:lnSpc>
                <a:spcPct val="200000"/>
              </a:lnSpc>
            </a:pPr>
            <a:r>
              <a:rPr lang="en-US" b="1" dirty="0" err="1" smtClean="0"/>
              <a:t>Freewriting</a:t>
            </a:r>
            <a:endParaRPr lang="en-US" b="1" dirty="0" smtClean="0"/>
          </a:p>
          <a:p>
            <a:pPr>
              <a:lnSpc>
                <a:spcPct val="200000"/>
              </a:lnSpc>
            </a:pPr>
            <a:r>
              <a:rPr lang="en-US" b="1" dirty="0" smtClean="0"/>
              <a:t>Brainstorming</a:t>
            </a:r>
          </a:p>
          <a:p>
            <a:pPr>
              <a:lnSpc>
                <a:spcPct val="200000"/>
              </a:lnSpc>
            </a:pPr>
            <a:r>
              <a:rPr lang="en-US" b="1" dirty="0" smtClean="0"/>
              <a:t>Clustering</a:t>
            </a:r>
          </a:p>
          <a:p>
            <a:pPr>
              <a:lnSpc>
                <a:spcPct val="200000"/>
              </a:lnSpc>
            </a:pPr>
            <a:r>
              <a:rPr lang="en-US" b="1" dirty="0" smtClean="0"/>
              <a:t>Questioning</a:t>
            </a:r>
          </a:p>
          <a:p>
            <a:pPr>
              <a:lnSpc>
                <a:spcPct val="200000"/>
              </a:lnSpc>
            </a:pPr>
            <a:r>
              <a:rPr lang="en-US" b="1" dirty="0" smtClean="0"/>
              <a:t>Outlining</a:t>
            </a:r>
          </a:p>
          <a:p>
            <a:pPr>
              <a:lnSpc>
                <a:spcPct val="150000"/>
              </a:lnSpc>
              <a:buNone/>
            </a:pPr>
            <a:endParaRPr lang="en-US" dirty="0" smtClean="0"/>
          </a:p>
        </p:txBody>
      </p:sp>
    </p:spTree>
    <p:custDataLst>
      <p:tags r:id="rId1"/>
    </p:custData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685800"/>
            <a:ext cx="8229600" cy="914400"/>
          </a:xfrm>
        </p:spPr>
        <p:txBody>
          <a:bodyPr/>
          <a:lstStyle/>
          <a:p>
            <a:endParaRPr lang="zh-CN" altLang="en-US" dirty="0"/>
          </a:p>
        </p:txBody>
      </p:sp>
      <p:sp>
        <p:nvSpPr>
          <p:cNvPr id="3" name="内容占位符 2"/>
          <p:cNvSpPr>
            <a:spLocks noGrp="1"/>
          </p:cNvSpPr>
          <p:nvPr>
            <p:ph idx="1"/>
          </p:nvPr>
        </p:nvSpPr>
        <p:spPr>
          <a:xfrm>
            <a:off x="457200" y="1219200"/>
            <a:ext cx="8229600" cy="4906963"/>
          </a:xfrm>
        </p:spPr>
        <p:txBody>
          <a:bodyPr/>
          <a:lstStyle/>
          <a:p>
            <a:endParaRPr lang="zh-CN" altLang="en-US" dirty="0"/>
          </a:p>
        </p:txBody>
      </p:sp>
      <p:sp>
        <p:nvSpPr>
          <p:cNvPr id="4" name="横卷形 3"/>
          <p:cNvSpPr/>
          <p:nvPr/>
        </p:nvSpPr>
        <p:spPr>
          <a:xfrm>
            <a:off x="457200" y="609600"/>
            <a:ext cx="8305800" cy="5943600"/>
          </a:xfrm>
          <a:prstGeom prst="horizont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i="1" dirty="0" smtClean="0">
                <a:solidFill>
                  <a:schemeClr val="tx1"/>
                </a:solidFill>
              </a:rPr>
              <a:t>“I can’t think of anything special just now, nothing really comes to mind, well may be something about downtown mall would be good because I wouldn’t mind spending time down there. Something about the mall… maybe the street vendors, the hot dog guy or that woman selling T shirts, they are always there, even in lousy weather…. Actually, all winter, do they need the money that bad? Why people become street vendors—like maybe they graduate from college and couldn’t get jobs? Or were these the guys who never wanted anything to do with college.”</a:t>
            </a:r>
            <a:endParaRPr lang="zh-CN" altLang="zh-CN" dirty="0" smtClean="0">
              <a:solidFill>
                <a:schemeClr val="tx1"/>
              </a:solidFill>
            </a:endParaRPr>
          </a:p>
          <a:p>
            <a:pPr algn="ctr"/>
            <a:endParaRPr lang="zh-CN" altLang="en-US" dirty="0">
              <a:solidFill>
                <a:schemeClr val="accent3">
                  <a:lumMod val="60000"/>
                  <a:lumOff val="40000"/>
                </a:schemeClr>
              </a:solidFill>
            </a:endParaRPr>
          </a:p>
        </p:txBody>
      </p:sp>
      <p:sp>
        <p:nvSpPr>
          <p:cNvPr id="5" name="矩形 4"/>
          <p:cNvSpPr/>
          <p:nvPr/>
        </p:nvSpPr>
        <p:spPr>
          <a:xfrm>
            <a:off x="2590800" y="533400"/>
            <a:ext cx="3276600" cy="821828"/>
          </a:xfrm>
          <a:prstGeom prst="rect">
            <a:avLst/>
          </a:prstGeom>
        </p:spPr>
        <p:txBody>
          <a:bodyPr wrap="square">
            <a:spAutoFit/>
          </a:bodyPr>
          <a:lstStyle/>
          <a:p>
            <a:pPr algn="ctr">
              <a:lnSpc>
                <a:spcPct val="200000"/>
              </a:lnSpc>
            </a:pPr>
            <a:r>
              <a:rPr lang="en-US" altLang="zh-CN" sz="2800" b="1" dirty="0" err="1" smtClean="0">
                <a:solidFill>
                  <a:schemeClr val="accent6">
                    <a:lumMod val="75000"/>
                  </a:schemeClr>
                </a:solidFill>
              </a:rPr>
              <a:t>Freewriting</a:t>
            </a:r>
            <a:endParaRPr lang="en-US" altLang="zh-CN" sz="2800" b="1" dirty="0" smtClean="0">
              <a:solidFill>
                <a:schemeClr val="accent6">
                  <a:lumMod val="75000"/>
                </a:schemeClr>
              </a:solidFill>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09600"/>
            <a:ext cx="8229600" cy="609600"/>
          </a:xfrm>
        </p:spPr>
        <p:txBody>
          <a:bodyPr>
            <a:normAutofit fontScale="90000"/>
          </a:bodyPr>
          <a:lstStyle/>
          <a:p>
            <a:pPr algn="ctr"/>
            <a:r>
              <a:rPr lang="en-US" altLang="zh-CN" b="1" dirty="0" smtClean="0">
                <a:solidFill>
                  <a:schemeClr val="accent6">
                    <a:lumMod val="75000"/>
                  </a:schemeClr>
                </a:solidFill>
              </a:rPr>
              <a:t>Brainstorming (List Making)</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p:txBody>
          <a:bodyPr>
            <a:normAutofit/>
          </a:bodyPr>
          <a:lstStyle/>
          <a:p>
            <a:endParaRPr lang="zh-CN" altLang="en-US" dirty="0"/>
          </a:p>
        </p:txBody>
      </p:sp>
      <p:sp>
        <p:nvSpPr>
          <p:cNvPr id="4" name="竖卷形 3"/>
          <p:cNvSpPr/>
          <p:nvPr/>
        </p:nvSpPr>
        <p:spPr>
          <a:xfrm>
            <a:off x="1371600" y="1066800"/>
            <a:ext cx="6096000" cy="5638800"/>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i="1" dirty="0" smtClean="0">
                <a:solidFill>
                  <a:schemeClr val="tx1"/>
                </a:solidFill>
              </a:rPr>
              <a:t>  Traffic is bad</a:t>
            </a:r>
            <a:endParaRPr lang="zh-CN" altLang="zh-CN" dirty="0" smtClean="0">
              <a:solidFill>
                <a:schemeClr val="tx1"/>
              </a:solidFill>
            </a:endParaRPr>
          </a:p>
          <a:p>
            <a:r>
              <a:rPr lang="en-US" altLang="zh-CN" i="1" dirty="0" smtClean="0">
                <a:solidFill>
                  <a:schemeClr val="tx1"/>
                </a:solidFill>
              </a:rPr>
              <a:t>  Noisy patrons</a:t>
            </a:r>
            <a:endParaRPr lang="zh-CN" altLang="zh-CN" dirty="0" smtClean="0">
              <a:solidFill>
                <a:schemeClr val="tx1"/>
              </a:solidFill>
            </a:endParaRPr>
          </a:p>
          <a:p>
            <a:r>
              <a:rPr lang="en-US" altLang="zh-CN" i="1" dirty="0" smtClean="0">
                <a:solidFill>
                  <a:schemeClr val="tx1"/>
                </a:solidFill>
              </a:rPr>
              <a:t>  Hard to be on the diet</a:t>
            </a:r>
            <a:endParaRPr lang="zh-CN" altLang="zh-CN" dirty="0" smtClean="0">
              <a:solidFill>
                <a:schemeClr val="tx1"/>
              </a:solidFill>
            </a:endParaRPr>
          </a:p>
          <a:p>
            <a:r>
              <a:rPr lang="en-US" altLang="zh-CN" i="1" dirty="0" smtClean="0">
                <a:solidFill>
                  <a:schemeClr val="tx1"/>
                </a:solidFill>
              </a:rPr>
              <a:t>  Kids running in aisles</a:t>
            </a:r>
            <a:endParaRPr lang="zh-CN" altLang="zh-CN" dirty="0" smtClean="0">
              <a:solidFill>
                <a:schemeClr val="tx1"/>
              </a:solidFill>
            </a:endParaRPr>
          </a:p>
          <a:p>
            <a:r>
              <a:rPr lang="en-US" altLang="zh-CN" i="1" dirty="0" smtClean="0">
                <a:solidFill>
                  <a:schemeClr val="tx1"/>
                </a:solidFill>
              </a:rPr>
              <a:t>  I’m crowded into seats between strangers</a:t>
            </a:r>
            <a:endParaRPr lang="zh-CN" altLang="zh-CN" dirty="0" smtClean="0">
              <a:solidFill>
                <a:schemeClr val="tx1"/>
              </a:solidFill>
            </a:endParaRPr>
          </a:p>
          <a:p>
            <a:r>
              <a:rPr lang="en-US" altLang="zh-CN" i="1" dirty="0" smtClean="0">
                <a:solidFill>
                  <a:schemeClr val="tx1"/>
                </a:solidFill>
              </a:rPr>
              <a:t>  Not enough parking</a:t>
            </a:r>
            <a:endParaRPr lang="zh-CN" altLang="zh-CN" dirty="0" smtClean="0">
              <a:solidFill>
                <a:schemeClr val="tx1"/>
              </a:solidFill>
            </a:endParaRPr>
          </a:p>
          <a:p>
            <a:r>
              <a:rPr lang="en-US" altLang="zh-CN" i="1" dirty="0" smtClean="0">
                <a:solidFill>
                  <a:schemeClr val="tx1"/>
                </a:solidFill>
              </a:rPr>
              <a:t>  Parking lot needs to be expanded</a:t>
            </a:r>
            <a:endParaRPr lang="zh-CN" altLang="zh-CN" dirty="0" smtClean="0">
              <a:solidFill>
                <a:schemeClr val="tx1"/>
              </a:solidFill>
            </a:endParaRPr>
          </a:p>
          <a:p>
            <a:r>
              <a:rPr lang="en-US" altLang="zh-CN" i="1" dirty="0" smtClean="0">
                <a:solidFill>
                  <a:schemeClr val="tx1"/>
                </a:solidFill>
              </a:rPr>
              <a:t>  Too many previews</a:t>
            </a:r>
            <a:endParaRPr lang="zh-CN" altLang="zh-CN" dirty="0" smtClean="0">
              <a:solidFill>
                <a:schemeClr val="tx1"/>
              </a:solidFill>
            </a:endParaRPr>
          </a:p>
          <a:p>
            <a:r>
              <a:rPr lang="en-US" altLang="zh-CN" i="1" dirty="0" smtClean="0">
                <a:solidFill>
                  <a:schemeClr val="tx1"/>
                </a:solidFill>
              </a:rPr>
              <a:t>  Long lines</a:t>
            </a:r>
            <a:endParaRPr lang="zh-CN" altLang="zh-CN" dirty="0" smtClean="0">
              <a:solidFill>
                <a:schemeClr val="tx1"/>
              </a:solidFill>
            </a:endParaRPr>
          </a:p>
          <a:p>
            <a:r>
              <a:rPr lang="en-US" altLang="zh-CN" i="1" dirty="0" smtClean="0">
                <a:solidFill>
                  <a:schemeClr val="tx1"/>
                </a:solidFill>
              </a:rPr>
              <a:t>  High ticket price</a:t>
            </a:r>
            <a:endParaRPr lang="zh-CN" altLang="zh-CN" dirty="0" smtClean="0">
              <a:solidFill>
                <a:schemeClr val="tx1"/>
              </a:solidFill>
            </a:endParaRPr>
          </a:p>
          <a:p>
            <a:r>
              <a:rPr lang="en-US" altLang="zh-CN" i="1" dirty="0" smtClean="0">
                <a:solidFill>
                  <a:schemeClr val="tx1"/>
                </a:solidFill>
              </a:rPr>
              <a:t>  Too many commercials on the screen</a:t>
            </a:r>
            <a:endParaRPr lang="zh-CN" altLang="zh-CN" dirty="0" smtClean="0">
              <a:solidFill>
                <a:schemeClr val="tx1"/>
              </a:solidFill>
            </a:endParaRPr>
          </a:p>
          <a:p>
            <a:r>
              <a:rPr lang="en-US" altLang="zh-CN" i="1" dirty="0" smtClean="0">
                <a:solidFill>
                  <a:schemeClr val="tx1"/>
                </a:solidFill>
              </a:rPr>
              <a:t>  Tubs of popcorn with butter</a:t>
            </a:r>
            <a:endParaRPr lang="zh-CN" altLang="zh-CN" dirty="0" smtClean="0">
              <a:solidFill>
                <a:schemeClr val="tx1"/>
              </a:solidFill>
            </a:endParaRPr>
          </a:p>
          <a:p>
            <a:r>
              <a:rPr lang="en-US" altLang="zh-CN" i="1" dirty="0" smtClean="0">
                <a:solidFill>
                  <a:schemeClr val="tx1"/>
                </a:solidFill>
              </a:rPr>
              <a:t>  Huge chocolate bars</a:t>
            </a:r>
            <a:endParaRPr lang="zh-CN" altLang="zh-CN" dirty="0" smtClean="0">
              <a:solidFill>
                <a:schemeClr val="tx1"/>
              </a:solidFill>
            </a:endParaRPr>
          </a:p>
          <a:p>
            <a:r>
              <a:rPr lang="en-US" altLang="zh-CN" i="1" dirty="0" smtClean="0">
                <a:solidFill>
                  <a:schemeClr val="tx1"/>
                </a:solidFill>
              </a:rPr>
              <a:t>  People coughing and sneezing</a:t>
            </a:r>
            <a:endParaRPr lang="zh-CN" altLang="zh-CN" dirty="0" smtClean="0">
              <a:solidFill>
                <a:schemeClr val="tx1"/>
              </a:solidFill>
            </a:endParaRPr>
          </a:p>
          <a:p>
            <a:r>
              <a:rPr lang="en-US" altLang="zh-CN" i="1" dirty="0" smtClean="0">
                <a:solidFill>
                  <a:schemeClr val="tx1"/>
                </a:solidFill>
              </a:rPr>
              <a:t>  Icky stuff on floor</a:t>
            </a:r>
            <a:endParaRPr lang="zh-CN" altLang="zh-CN" dirty="0" smtClean="0">
              <a:solidFill>
                <a:schemeClr val="tx1"/>
              </a:solidFill>
            </a:endParaRPr>
          </a:p>
          <a:p>
            <a:r>
              <a:rPr lang="en-US" altLang="zh-CN" i="1" dirty="0" smtClean="0">
                <a:solidFill>
                  <a:schemeClr val="tx1"/>
                </a:solidFill>
              </a:rPr>
              <a:t>  Teenagers yelling and showing off</a:t>
            </a:r>
            <a:endParaRPr lang="zh-CN" altLang="zh-CN" dirty="0" smtClean="0">
              <a:solidFill>
                <a:schemeClr val="tx1"/>
              </a:solidFill>
            </a:endParaRPr>
          </a:p>
          <a:p>
            <a:r>
              <a:rPr lang="en-US" altLang="zh-CN" dirty="0" smtClean="0"/>
              <a:t> </a:t>
            </a:r>
            <a:endParaRPr lang="zh-CN" altLang="zh-CN" dirty="0" smtClean="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en-US" altLang="zh-CN" sz="3100" b="1" dirty="0" smtClean="0">
                <a:solidFill>
                  <a:schemeClr val="accent6">
                    <a:lumMod val="75000"/>
                  </a:schemeClr>
                </a:solidFill>
              </a:rPr>
              <a:t>Clustering</a:t>
            </a:r>
            <a:r>
              <a:rPr lang="en-US" altLang="zh-CN" b="1" dirty="0" smtClean="0"/>
              <a:t/>
            </a:r>
            <a:br>
              <a:rPr lang="en-US" altLang="zh-CN" b="1" dirty="0" smtClean="0"/>
            </a:br>
            <a:endParaRPr lang="zh-CN" altLang="en-US" dirty="0"/>
          </a:p>
        </p:txBody>
      </p:sp>
      <p:pic>
        <p:nvPicPr>
          <p:cNvPr id="4" name="内容占位符 3"/>
          <p:cNvPicPr>
            <a:picLocks noGrp="1"/>
          </p:cNvPicPr>
          <p:nvPr>
            <p:ph idx="1"/>
          </p:nvPr>
        </p:nvPicPr>
        <p:blipFill>
          <a:blip r:embed="rId2" cstate="print"/>
          <a:srcRect/>
          <a:stretch>
            <a:fillRect/>
          </a:stretch>
        </p:blipFill>
        <p:spPr bwMode="auto">
          <a:xfrm>
            <a:off x="457200" y="1676400"/>
            <a:ext cx="8229600" cy="4204249"/>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en-US" altLang="zh-CN" sz="3100" b="1" dirty="0" smtClean="0">
                <a:solidFill>
                  <a:schemeClr val="accent6">
                    <a:lumMod val="75000"/>
                  </a:schemeClr>
                </a:solidFill>
              </a:rPr>
              <a:t>Questioning</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p:txBody>
          <a:bodyPr/>
          <a:lstStyle/>
          <a:p>
            <a:r>
              <a:rPr lang="en-US" altLang="zh-CN" dirty="0" smtClean="0"/>
              <a:t> </a:t>
            </a:r>
            <a:endParaRPr lang="zh-CN" altLang="zh-CN" dirty="0" smtClean="0"/>
          </a:p>
          <a:p>
            <a:endParaRPr lang="zh-CN" altLang="en-US" dirty="0"/>
          </a:p>
        </p:txBody>
      </p:sp>
      <p:sp>
        <p:nvSpPr>
          <p:cNvPr id="4" name="折角形 3"/>
          <p:cNvSpPr/>
          <p:nvPr/>
        </p:nvSpPr>
        <p:spPr>
          <a:xfrm rot="10800000" flipH="1" flipV="1">
            <a:off x="1905000" y="1752600"/>
            <a:ext cx="5029200" cy="4114800"/>
          </a:xfrm>
          <a:prstGeom prst="foldedCorner">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b="1" i="1" u="sng" dirty="0" smtClean="0">
                <a:solidFill>
                  <a:schemeClr val="tx1"/>
                </a:solidFill>
              </a:rPr>
              <a:t>Why</a:t>
            </a:r>
            <a:r>
              <a:rPr lang="en-US" altLang="zh-CN" b="1" i="1" dirty="0" smtClean="0">
                <a:solidFill>
                  <a:schemeClr val="tx1"/>
                </a:solidFill>
              </a:rPr>
              <a:t> don’t I like to go to a movie? </a:t>
            </a:r>
          </a:p>
          <a:p>
            <a:pPr>
              <a:lnSpc>
                <a:spcPct val="150000"/>
              </a:lnSpc>
            </a:pPr>
            <a:r>
              <a:rPr lang="en-US" altLang="zh-CN" b="1" i="1" u="sng" dirty="0" smtClean="0">
                <a:solidFill>
                  <a:schemeClr val="tx1"/>
                </a:solidFill>
              </a:rPr>
              <a:t>When </a:t>
            </a:r>
            <a:r>
              <a:rPr lang="en-US" altLang="zh-CN" b="1" i="1" dirty="0" smtClean="0">
                <a:solidFill>
                  <a:schemeClr val="tx1"/>
                </a:solidFill>
              </a:rPr>
              <a:t>is going to movie a problem? </a:t>
            </a:r>
            <a:r>
              <a:rPr lang="en-US" altLang="zh-CN" b="1" i="1" u="sng" dirty="0" smtClean="0">
                <a:solidFill>
                  <a:schemeClr val="tx1"/>
                </a:solidFill>
              </a:rPr>
              <a:t>Where</a:t>
            </a:r>
            <a:r>
              <a:rPr lang="en-US" altLang="zh-CN" b="1" i="1" dirty="0" smtClean="0">
                <a:solidFill>
                  <a:schemeClr val="tx1"/>
                </a:solidFill>
              </a:rPr>
              <a:t> are the problems with </a:t>
            </a:r>
            <a:r>
              <a:rPr lang="en-US" altLang="zh-CN" b="1" i="1" dirty="0" err="1" smtClean="0">
                <a:solidFill>
                  <a:schemeClr val="tx1"/>
                </a:solidFill>
              </a:rPr>
              <a:t>moviegoing</a:t>
            </a:r>
            <a:r>
              <a:rPr lang="en-US" altLang="zh-CN" b="1" i="1" dirty="0" smtClean="0">
                <a:solidFill>
                  <a:schemeClr val="tx1"/>
                </a:solidFill>
              </a:rPr>
              <a:t>?</a:t>
            </a:r>
          </a:p>
          <a:p>
            <a:pPr>
              <a:lnSpc>
                <a:spcPct val="150000"/>
              </a:lnSpc>
            </a:pPr>
            <a:r>
              <a:rPr lang="en-US" altLang="zh-CN" b="1" dirty="0" smtClean="0">
                <a:solidFill>
                  <a:schemeClr val="tx1"/>
                </a:solidFill>
              </a:rPr>
              <a:t> Who</a:t>
            </a:r>
            <a:r>
              <a:rPr lang="en-US" altLang="zh-CN" b="1" i="1" dirty="0" smtClean="0">
                <a:solidFill>
                  <a:schemeClr val="tx1"/>
                </a:solidFill>
              </a:rPr>
              <a:t> makes the problem?</a:t>
            </a:r>
          </a:p>
          <a:p>
            <a:pPr>
              <a:lnSpc>
                <a:spcPct val="150000"/>
              </a:lnSpc>
            </a:pPr>
            <a:r>
              <a:rPr lang="en-US" altLang="zh-CN" b="1" i="1" dirty="0" smtClean="0">
                <a:solidFill>
                  <a:schemeClr val="tx1"/>
                </a:solidFill>
              </a:rPr>
              <a:t> </a:t>
            </a:r>
            <a:r>
              <a:rPr lang="en-US" altLang="zh-CN" b="1" i="1" u="sng" dirty="0" smtClean="0">
                <a:solidFill>
                  <a:schemeClr val="tx1"/>
                </a:solidFill>
              </a:rPr>
              <a:t>How</a:t>
            </a:r>
            <a:r>
              <a:rPr lang="en-US" altLang="zh-CN" b="1" i="1" dirty="0" smtClean="0">
                <a:solidFill>
                  <a:schemeClr val="tx1"/>
                </a:solidFill>
              </a:rPr>
              <a:t> can I deal with the problem? </a:t>
            </a:r>
          </a:p>
          <a:p>
            <a:pPr>
              <a:lnSpc>
                <a:spcPct val="150000"/>
              </a:lnSpc>
            </a:pPr>
            <a:r>
              <a:rPr lang="en-US" altLang="zh-CN" b="1" i="1" dirty="0" smtClean="0">
                <a:solidFill>
                  <a:schemeClr val="tx1"/>
                </a:solidFill>
              </a:rPr>
              <a:t> </a:t>
            </a:r>
            <a:r>
              <a:rPr lang="en-US" altLang="zh-CN" b="1" dirty="0" smtClean="0">
                <a:solidFill>
                  <a:schemeClr val="tx1"/>
                </a:solidFill>
              </a:rPr>
              <a:t>(See the details in Lang an,2013</a:t>
            </a:r>
            <a:r>
              <a:rPr lang="en-US" altLang="zh-CN" dirty="0" smtClean="0">
                <a:solidFill>
                  <a:schemeClr val="tx1"/>
                </a:solidFill>
              </a:rPr>
              <a:t>,pp25)</a:t>
            </a:r>
            <a:endParaRPr lang="zh-CN" altLang="zh-CN" dirty="0"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685800"/>
          </a:xfrm>
        </p:spPr>
        <p:txBody>
          <a:bodyPr>
            <a:normAutofit fontScale="90000"/>
          </a:bodyPr>
          <a:lstStyle/>
          <a:p>
            <a:pPr algn="ctr"/>
            <a:r>
              <a:rPr lang="en-US" altLang="zh-CN" sz="3100" b="1" dirty="0" smtClean="0">
                <a:solidFill>
                  <a:schemeClr val="accent6">
                    <a:lumMod val="75000"/>
                  </a:schemeClr>
                </a:solidFill>
              </a:rPr>
              <a:t>Outlining</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a:xfrm>
            <a:off x="457200" y="914400"/>
            <a:ext cx="8229600" cy="5334000"/>
          </a:xfrm>
        </p:spPr>
        <p:txBody>
          <a:bodyPr>
            <a:normAutofit fontScale="25000" lnSpcReduction="20000"/>
          </a:bodyPr>
          <a:lstStyle/>
          <a:p>
            <a:pPr algn="ctr">
              <a:buNone/>
            </a:pPr>
            <a:r>
              <a:rPr lang="en-US" altLang="zh-CN" sz="4800" b="1" dirty="0" smtClean="0"/>
              <a:t>American Fast Food: Why is it So Popular in China</a:t>
            </a:r>
            <a:r>
              <a:rPr lang="en-US" altLang="zh-CN" sz="4800" dirty="0" smtClean="0"/>
              <a:t>?</a:t>
            </a:r>
            <a:endParaRPr lang="zh-CN" altLang="zh-CN" sz="4800" dirty="0" smtClean="0"/>
          </a:p>
          <a:p>
            <a:r>
              <a:rPr lang="en-US" altLang="zh-CN" sz="4800" b="1" dirty="0" smtClean="0"/>
              <a:t>Ⅰ.  American fast food in China</a:t>
            </a:r>
            <a:endParaRPr lang="zh-CN" altLang="zh-CN" sz="4800" dirty="0" smtClean="0"/>
          </a:p>
          <a:p>
            <a:pPr lvl="0"/>
            <a:r>
              <a:rPr lang="en-US" altLang="zh-CN" sz="4800" b="1" dirty="0" smtClean="0"/>
              <a:t>  A.  American Fast Food Restaurants in China</a:t>
            </a:r>
            <a:endParaRPr lang="zh-CN" altLang="zh-CN" sz="4800" dirty="0" smtClean="0"/>
          </a:p>
          <a:p>
            <a:r>
              <a:rPr lang="en-US" altLang="zh-CN" sz="4800" b="1" dirty="0" smtClean="0"/>
              <a:t>       1. McDonald’s</a:t>
            </a:r>
            <a:endParaRPr lang="zh-CN" altLang="zh-CN" sz="4800" dirty="0" smtClean="0"/>
          </a:p>
          <a:p>
            <a:r>
              <a:rPr lang="en-US" altLang="zh-CN" sz="4800" b="1" dirty="0" smtClean="0"/>
              <a:t>      2. KFC</a:t>
            </a:r>
            <a:endParaRPr lang="zh-CN" altLang="zh-CN" sz="4800" dirty="0" smtClean="0"/>
          </a:p>
          <a:p>
            <a:r>
              <a:rPr lang="en-US" altLang="zh-CN" sz="4800" b="1" dirty="0" smtClean="0"/>
              <a:t>      3. Pizza Hut</a:t>
            </a:r>
            <a:endParaRPr lang="zh-CN" altLang="zh-CN" sz="4800" dirty="0" smtClean="0"/>
          </a:p>
          <a:p>
            <a:pPr lvl="0"/>
            <a:r>
              <a:rPr lang="en-US" altLang="zh-CN" sz="4800" b="1" dirty="0" smtClean="0"/>
              <a:t>B.  Food Served by These Restaurants</a:t>
            </a:r>
            <a:endParaRPr lang="zh-CN" altLang="zh-CN" sz="4800" dirty="0" smtClean="0"/>
          </a:p>
          <a:p>
            <a:pPr lvl="0"/>
            <a:r>
              <a:rPr lang="en-US" altLang="zh-CN" sz="4800" b="1" dirty="0" smtClean="0"/>
              <a:t>      Burgers</a:t>
            </a:r>
            <a:endParaRPr lang="zh-CN" altLang="zh-CN" sz="4800" dirty="0" smtClean="0"/>
          </a:p>
          <a:p>
            <a:pPr lvl="0"/>
            <a:r>
              <a:rPr lang="en-US" altLang="zh-CN" sz="4800" b="1" dirty="0" smtClean="0"/>
              <a:t>      Sandwiches</a:t>
            </a:r>
            <a:endParaRPr lang="zh-CN" altLang="zh-CN" sz="4800" dirty="0" smtClean="0"/>
          </a:p>
          <a:p>
            <a:pPr lvl="0"/>
            <a:r>
              <a:rPr lang="en-US" altLang="zh-CN" sz="4800" b="1" dirty="0" smtClean="0"/>
              <a:t>      Fried chicken</a:t>
            </a:r>
            <a:endParaRPr lang="zh-CN" altLang="zh-CN" sz="4800" dirty="0" smtClean="0"/>
          </a:p>
          <a:p>
            <a:r>
              <a:rPr lang="en-US" altLang="zh-CN" sz="4800" b="1" dirty="0" smtClean="0"/>
              <a:t>…</a:t>
            </a:r>
            <a:endParaRPr lang="zh-CN" altLang="zh-CN" sz="4800" dirty="0" smtClean="0"/>
          </a:p>
          <a:p>
            <a:r>
              <a:rPr lang="en-US" altLang="zh-CN" sz="4800" b="1" dirty="0" smtClean="0"/>
              <a:t>Ⅱ.  Reasons for Popularity</a:t>
            </a:r>
            <a:endParaRPr lang="zh-CN" altLang="zh-CN" sz="4800" dirty="0" smtClean="0"/>
          </a:p>
          <a:p>
            <a:pPr lvl="0"/>
            <a:r>
              <a:rPr lang="en-US" altLang="zh-CN" sz="4800" b="1" dirty="0" smtClean="0"/>
              <a:t>Service</a:t>
            </a:r>
            <a:endParaRPr lang="zh-CN" altLang="zh-CN" sz="4800" dirty="0" smtClean="0"/>
          </a:p>
          <a:p>
            <a:pPr lvl="0"/>
            <a:r>
              <a:rPr lang="en-US" altLang="zh-CN" sz="4800" b="1" dirty="0" smtClean="0"/>
              <a:t>    Fast</a:t>
            </a:r>
            <a:endParaRPr lang="zh-CN" altLang="zh-CN" sz="4800" dirty="0" smtClean="0"/>
          </a:p>
          <a:p>
            <a:pPr lvl="0"/>
            <a:r>
              <a:rPr lang="en-US" altLang="zh-CN" sz="4800" b="1" dirty="0" smtClean="0"/>
              <a:t>    Friendly</a:t>
            </a:r>
            <a:endParaRPr lang="zh-CN" altLang="zh-CN" sz="4800" dirty="0" smtClean="0"/>
          </a:p>
          <a:p>
            <a:pPr lvl="0"/>
            <a:r>
              <a:rPr lang="en-US" altLang="zh-CN" sz="4800" b="1" dirty="0" smtClean="0"/>
              <a:t>    Convenient</a:t>
            </a:r>
            <a:endParaRPr lang="zh-CN" altLang="zh-CN" sz="4800" dirty="0" smtClean="0"/>
          </a:p>
          <a:p>
            <a:pPr lvl="0"/>
            <a:r>
              <a:rPr lang="en-US" altLang="zh-CN" sz="4800" b="1" dirty="0" smtClean="0"/>
              <a:t>Taste</a:t>
            </a:r>
            <a:endParaRPr lang="zh-CN" altLang="zh-CN" sz="4800" dirty="0" smtClean="0"/>
          </a:p>
          <a:p>
            <a:pPr lvl="0"/>
            <a:r>
              <a:rPr lang="en-US" altLang="zh-CN" sz="4800" b="1" dirty="0" smtClean="0"/>
              <a:t>     Different from typical Chinese food</a:t>
            </a:r>
            <a:endParaRPr lang="zh-CN" altLang="zh-CN" sz="4800" dirty="0" smtClean="0"/>
          </a:p>
          <a:p>
            <a:pPr lvl="0"/>
            <a:r>
              <a:rPr lang="en-US" altLang="zh-CN" sz="4800" b="1" dirty="0" smtClean="0"/>
              <a:t>     Novel to Chinese taste buds</a:t>
            </a:r>
            <a:endParaRPr lang="zh-CN" altLang="zh-CN" sz="4800" dirty="0" smtClean="0"/>
          </a:p>
          <a:p>
            <a:pPr lvl="0"/>
            <a:r>
              <a:rPr lang="en-US" altLang="zh-CN" sz="4800" b="1" dirty="0" smtClean="0"/>
              <a:t>Consumer Psychology</a:t>
            </a:r>
            <a:endParaRPr lang="zh-CN" altLang="zh-CN" sz="4800" dirty="0" smtClean="0"/>
          </a:p>
          <a:p>
            <a:pPr lvl="0"/>
            <a:r>
              <a:rPr lang="en-US" altLang="zh-CN" sz="4800" b="1" dirty="0" smtClean="0"/>
              <a:t>     Customer demographics (city residents, tourists, age group, income, etc.</a:t>
            </a:r>
            <a:endParaRPr lang="zh-CN" altLang="zh-CN" sz="4800" dirty="0" smtClean="0"/>
          </a:p>
          <a:p>
            <a:r>
              <a:rPr lang="en-US" altLang="zh-CN" sz="4800" b="1" dirty="0" smtClean="0"/>
              <a:t>Ⅲ.  Effects of this Popularity</a:t>
            </a:r>
            <a:endParaRPr lang="zh-CN" altLang="zh-CN" sz="4800" dirty="0" smtClean="0"/>
          </a:p>
          <a:p>
            <a:pPr lvl="0"/>
            <a:r>
              <a:rPr lang="en-US" altLang="zh-CN" sz="4800" b="1" dirty="0" smtClean="0"/>
              <a:t>Positive effects …</a:t>
            </a:r>
            <a:endParaRPr lang="zh-CN" altLang="zh-CN" sz="4800" dirty="0" smtClean="0"/>
          </a:p>
          <a:p>
            <a:pPr lvl="0"/>
            <a:r>
              <a:rPr lang="en-US" altLang="zh-CN" sz="4800" b="1" dirty="0" smtClean="0"/>
              <a:t>Negative effects …</a:t>
            </a:r>
            <a:endParaRPr lang="zh-CN" altLang="zh-CN" sz="4800" dirty="0" smtClean="0"/>
          </a:p>
          <a:p>
            <a:endParaRPr lang="zh-CN" altLang="en-US" dirty="0"/>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4.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ags/tag5.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6.xml><?xml version="1.0" encoding="utf-8"?>
<p:tagLst xmlns:a="http://schemas.openxmlformats.org/drawingml/2006/main" xmlns:r="http://schemas.openxmlformats.org/officeDocument/2006/relationships" xmlns:p="http://schemas.openxmlformats.org/presentationml/2006/main">
  <p:tag name="DVSECTIONID" val="GeXH6ortg5F8MBDBCXffNY"/>
</p:tagLst>
</file>

<file path=ppt/tags/tag7.xml><?xml version="1.0" encoding="utf-8"?>
<p:tagLst xmlns:a="http://schemas.openxmlformats.org/drawingml/2006/main" xmlns:r="http://schemas.openxmlformats.org/officeDocument/2006/relationships" xmlns:p="http://schemas.openxmlformats.org/presentationml/2006/main">
  <p:tag name="DVSECTIONID" val="2oXR3Z3jBsekg7NRQLn8qd"/>
</p:tagLst>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Status Report.potx</Template>
  <TotalTime>0</TotalTime>
  <Words>2342</Words>
  <Application>Microsoft Office PowerPoint</Application>
  <PresentationFormat>全屏显示(4:3)</PresentationFormat>
  <Paragraphs>315</Paragraphs>
  <Slides>27</Slides>
  <Notes>5</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Project Status Report</vt:lpstr>
      <vt:lpstr>Unit 2: Writing process </vt:lpstr>
      <vt:lpstr>Objectives  </vt:lpstr>
      <vt:lpstr>幻灯片 3</vt:lpstr>
      <vt:lpstr>   TASK ONE 5 Prewriting Techniques </vt:lpstr>
      <vt:lpstr>幻灯片 5</vt:lpstr>
      <vt:lpstr>Brainstorming (List Making) </vt:lpstr>
      <vt:lpstr>Clustering </vt:lpstr>
      <vt:lpstr>Questioning </vt:lpstr>
      <vt:lpstr>Outlining </vt:lpstr>
      <vt:lpstr> TASK TWO 4 Steps of Essay Writing </vt:lpstr>
      <vt:lpstr>Activity 2.1 Thesis Statement </vt:lpstr>
      <vt:lpstr>Writing a Good Thesis </vt:lpstr>
      <vt:lpstr>Writing a Good Thesis </vt:lpstr>
      <vt:lpstr> Let’s revise the following thesis statements in pairs.  </vt:lpstr>
      <vt:lpstr>Activity 2.2 Specific Details </vt:lpstr>
      <vt:lpstr>幻灯片 16</vt:lpstr>
      <vt:lpstr>Activity2.3 Organizing and Connecting  </vt:lpstr>
      <vt:lpstr>幻灯片 18</vt:lpstr>
      <vt:lpstr>It’s your turn to find the transitional words according to the category in groups. </vt:lpstr>
      <vt:lpstr>幻灯片 20</vt:lpstr>
      <vt:lpstr>幻灯片 21</vt:lpstr>
      <vt:lpstr>幻灯片 22</vt:lpstr>
      <vt:lpstr> Well-organized essay  </vt:lpstr>
      <vt:lpstr>幻灯片 24</vt:lpstr>
      <vt:lpstr>Task Three: Revising (4 bases)</vt:lpstr>
      <vt:lpstr>Task Four: Writing Activities </vt:lpstr>
      <vt:lpstr>幻灯片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2010-02-01T21:08:06Z</dcterms:created>
  <dcterms:modified xsi:type="dcterms:W3CDTF">2014-04-17T12:54:07Z</dcterms:modified>
</cp:coreProperties>
</file>